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9" r:id="rId2"/>
    <p:sldId id="312" r:id="rId3"/>
    <p:sldId id="313" r:id="rId4"/>
    <p:sldId id="318" r:id="rId5"/>
    <p:sldId id="316" r:id="rId6"/>
    <p:sldId id="317" r:id="rId7"/>
    <p:sldId id="319" r:id="rId8"/>
    <p:sldId id="306" r:id="rId9"/>
    <p:sldId id="296" r:id="rId10"/>
    <p:sldId id="297" r:id="rId11"/>
    <p:sldId id="294" r:id="rId12"/>
    <p:sldId id="299" r:id="rId13"/>
    <p:sldId id="300" r:id="rId14"/>
    <p:sldId id="301" r:id="rId15"/>
    <p:sldId id="287" r:id="rId16"/>
    <p:sldId id="307" r:id="rId17"/>
    <p:sldId id="311" r:id="rId18"/>
    <p:sldId id="308" r:id="rId19"/>
    <p:sldId id="309" r:id="rId20"/>
    <p:sldId id="305" r:id="rId21"/>
    <p:sldId id="304" r:id="rId22"/>
    <p:sldId id="310" r:id="rId23"/>
    <p:sldId id="323" r:id="rId24"/>
    <p:sldId id="320" r:id="rId25"/>
    <p:sldId id="321" r:id="rId26"/>
    <p:sldId id="322" r:id="rId27"/>
    <p:sldId id="324" r:id="rId28"/>
    <p:sldId id="295" r:id="rId29"/>
  </p:sldIdLst>
  <p:sldSz cx="9144000" cy="6858000" type="screen4x3"/>
  <p:notesSz cx="6797675" cy="9926638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88034" autoAdjust="0"/>
  </p:normalViewPr>
  <p:slideViewPr>
    <p:cSldViewPr>
      <p:cViewPr varScale="1">
        <p:scale>
          <a:sx n="94" d="100"/>
          <a:sy n="94" d="100"/>
        </p:scale>
        <p:origin x="49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Foglio1!$A$2:$A$7</c:f>
              <c:strCache>
                <c:ptCount val="6"/>
                <c:pt idx="0">
                  <c:v>1-20</c:v>
                </c:pt>
                <c:pt idx="1">
                  <c:v>21-40</c:v>
                </c:pt>
                <c:pt idx="2">
                  <c:v>40-60</c:v>
                </c:pt>
                <c:pt idx="3">
                  <c:v>60-80</c:v>
                </c:pt>
                <c:pt idx="4">
                  <c:v>80-100</c:v>
                </c:pt>
                <c:pt idx="5">
                  <c:v>&gt; 100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60</c:v>
                </c:pt>
                <c:pt idx="1">
                  <c:v>63</c:v>
                </c:pt>
                <c:pt idx="2">
                  <c:v>70</c:v>
                </c:pt>
                <c:pt idx="3">
                  <c:v>80</c:v>
                </c:pt>
                <c:pt idx="4">
                  <c:v>80</c:v>
                </c:pt>
                <c:pt idx="5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654800"/>
        <c:axId val="1263662416"/>
      </c:barChart>
      <c:catAx>
        <c:axId val="126365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263662416"/>
        <c:crosses val="autoZero"/>
        <c:auto val="1"/>
        <c:lblAlgn val="ctr"/>
        <c:lblOffset val="100"/>
        <c:noMultiLvlLbl val="0"/>
      </c:catAx>
      <c:valAx>
        <c:axId val="1263662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365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2E5E5-3197-48E1-90F8-C6CD5B0E6C3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D541369-6C95-476B-B459-EE5296C864DB}">
      <dgm:prSet phldrT="[Testo]" custT="1"/>
      <dgm:spPr/>
      <dgm:t>
        <a:bodyPr/>
        <a:lstStyle/>
        <a:p>
          <a:r>
            <a:rPr lang="en-US" sz="2000" b="1" dirty="0" smtClean="0">
              <a:solidFill>
                <a:prstClr val="black"/>
              </a:solidFill>
            </a:rPr>
            <a:t>Reduce cost</a:t>
          </a:r>
          <a:endParaRPr lang="it-IT" sz="2000" b="1" dirty="0"/>
        </a:p>
      </dgm:t>
    </dgm:pt>
    <dgm:pt modelId="{A6C85D8D-A434-4B45-B6AD-BE9518C42D07}" type="parTrans" cxnId="{B24F9286-06EA-4F1B-83BD-0F097CCE38C9}">
      <dgm:prSet/>
      <dgm:spPr/>
      <dgm:t>
        <a:bodyPr/>
        <a:lstStyle/>
        <a:p>
          <a:endParaRPr lang="it-IT" sz="2800"/>
        </a:p>
      </dgm:t>
    </dgm:pt>
    <dgm:pt modelId="{B0030E64-76EB-4830-A0F4-715B6087C9E4}" type="sibTrans" cxnId="{B24F9286-06EA-4F1B-83BD-0F097CCE38C9}">
      <dgm:prSet custT="1"/>
      <dgm:spPr/>
      <dgm:t>
        <a:bodyPr/>
        <a:lstStyle/>
        <a:p>
          <a:endParaRPr lang="it-IT" sz="1600"/>
        </a:p>
      </dgm:t>
    </dgm:pt>
    <dgm:pt modelId="{75E06C6D-B4D1-4AA3-8C17-9B803D856A46}">
      <dgm:prSet phldrT="[Tes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prstClr val="black"/>
              </a:solidFill>
            </a:rPr>
            <a:t>Improve performance</a:t>
          </a:r>
          <a:endParaRPr lang="it-IT" sz="2000" b="1" dirty="0"/>
        </a:p>
      </dgm:t>
    </dgm:pt>
    <dgm:pt modelId="{09EA59A1-67BA-49AA-9625-303D26CBF384}" type="parTrans" cxnId="{6282F14F-75F4-4630-B783-927508104D1F}">
      <dgm:prSet/>
      <dgm:spPr/>
      <dgm:t>
        <a:bodyPr/>
        <a:lstStyle/>
        <a:p>
          <a:endParaRPr lang="it-IT" sz="2800"/>
        </a:p>
      </dgm:t>
    </dgm:pt>
    <dgm:pt modelId="{0560D32C-F3E3-411E-82BD-4ED5ABDB4DD6}" type="sibTrans" cxnId="{6282F14F-75F4-4630-B783-927508104D1F}">
      <dgm:prSet custT="1"/>
      <dgm:spPr/>
      <dgm:t>
        <a:bodyPr/>
        <a:lstStyle/>
        <a:p>
          <a:endParaRPr lang="it-IT" sz="1600"/>
        </a:p>
      </dgm:t>
    </dgm:pt>
    <dgm:pt modelId="{79702157-8E16-4595-83DB-099CF8347FD5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prstClr val="black"/>
              </a:solidFill>
            </a:rPr>
            <a:t>Favorite specialization</a:t>
          </a:r>
          <a:endParaRPr lang="it-IT" sz="2000" b="1" dirty="0"/>
        </a:p>
      </dgm:t>
    </dgm:pt>
    <dgm:pt modelId="{650447B5-4757-4E73-A0C0-E643201AFE7F}" type="parTrans" cxnId="{5E491701-85AA-4127-9F36-6BB417F0B63E}">
      <dgm:prSet/>
      <dgm:spPr/>
      <dgm:t>
        <a:bodyPr/>
        <a:lstStyle/>
        <a:p>
          <a:endParaRPr lang="it-IT" sz="2800"/>
        </a:p>
      </dgm:t>
    </dgm:pt>
    <dgm:pt modelId="{D1989E2C-B146-4B17-9B6A-C62B58E6CE55}" type="sibTrans" cxnId="{5E491701-85AA-4127-9F36-6BB417F0B63E}">
      <dgm:prSet custT="1"/>
      <dgm:spPr/>
      <dgm:t>
        <a:bodyPr/>
        <a:lstStyle/>
        <a:p>
          <a:endParaRPr lang="it-IT" sz="1600"/>
        </a:p>
      </dgm:t>
    </dgm:pt>
    <dgm:pt modelId="{4BED0A7B-7C8F-4FD2-95B2-7BCD070A8608}">
      <dgm:prSet phldrT="[Testo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prstClr val="black"/>
              </a:solidFill>
            </a:rPr>
            <a:t>Increase efficiency</a:t>
          </a:r>
          <a:endParaRPr lang="it-IT" sz="2000" b="1" dirty="0"/>
        </a:p>
      </dgm:t>
    </dgm:pt>
    <dgm:pt modelId="{350A8AFD-6C0B-4A05-9BA9-E5ED023176BB}" type="parTrans" cxnId="{2C8E6F26-06EC-4A57-9D8A-1F431CB1FB50}">
      <dgm:prSet/>
      <dgm:spPr/>
      <dgm:t>
        <a:bodyPr/>
        <a:lstStyle/>
        <a:p>
          <a:endParaRPr lang="it-IT" sz="2800"/>
        </a:p>
      </dgm:t>
    </dgm:pt>
    <dgm:pt modelId="{CD5BCE96-FAAF-4623-B0C2-DA5B45D8435B}" type="sibTrans" cxnId="{2C8E6F26-06EC-4A57-9D8A-1F431CB1FB50}">
      <dgm:prSet custT="1"/>
      <dgm:spPr/>
      <dgm:t>
        <a:bodyPr/>
        <a:lstStyle/>
        <a:p>
          <a:endParaRPr lang="it-IT" sz="1600"/>
        </a:p>
      </dgm:t>
    </dgm:pt>
    <dgm:pt modelId="{2AF78827-52B1-41E7-8D99-2976703BACE6}">
      <dgm:prSet phldrT="[Testo]" custT="1"/>
      <dgm:spPr>
        <a:solidFill>
          <a:srgbClr val="00B0F0"/>
        </a:solidFill>
      </dgm:spPr>
      <dgm:t>
        <a:bodyPr/>
        <a:lstStyle/>
        <a:p>
          <a:r>
            <a:rPr lang="en-US" sz="2000" b="1" dirty="0" smtClean="0">
              <a:solidFill>
                <a:prstClr val="black"/>
              </a:solidFill>
            </a:rPr>
            <a:t>Optimize geography and access to justice</a:t>
          </a:r>
          <a:endParaRPr lang="it-IT" sz="2000" b="1" dirty="0"/>
        </a:p>
      </dgm:t>
    </dgm:pt>
    <dgm:pt modelId="{6757955E-0DB3-4A2F-B215-E8948D8426CC}" type="parTrans" cxnId="{CE0CF273-F3E1-48B7-AF82-CA1641711E04}">
      <dgm:prSet/>
      <dgm:spPr/>
      <dgm:t>
        <a:bodyPr/>
        <a:lstStyle/>
        <a:p>
          <a:endParaRPr lang="it-IT" sz="2800"/>
        </a:p>
      </dgm:t>
    </dgm:pt>
    <dgm:pt modelId="{818A0F28-3FCC-4E00-9C2A-6264B7F3D075}" type="sibTrans" cxnId="{CE0CF273-F3E1-48B7-AF82-CA1641711E04}">
      <dgm:prSet custT="1"/>
      <dgm:spPr/>
      <dgm:t>
        <a:bodyPr/>
        <a:lstStyle/>
        <a:p>
          <a:endParaRPr lang="it-IT" sz="1600"/>
        </a:p>
      </dgm:t>
    </dgm:pt>
    <dgm:pt modelId="{C5049AA7-3151-44F2-A311-C6D6C0431CE6}" type="pres">
      <dgm:prSet presAssocID="{D462E5E5-3197-48E1-90F8-C6CD5B0E6C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39A762-71FE-4C92-83EC-08EFCC74C3B4}" type="pres">
      <dgm:prSet presAssocID="{FD541369-6C95-476B-B459-EE5296C864DB}" presName="node" presStyleLbl="node1" presStyleIdx="0" presStyleCnt="5" custScaleX="1280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3DC243-7593-4D49-8206-3C879951B749}" type="pres">
      <dgm:prSet presAssocID="{B0030E64-76EB-4830-A0F4-715B6087C9E4}" presName="sibTrans" presStyleLbl="sibTrans2D1" presStyleIdx="0" presStyleCnt="5"/>
      <dgm:spPr/>
      <dgm:t>
        <a:bodyPr/>
        <a:lstStyle/>
        <a:p>
          <a:endParaRPr lang="it-IT"/>
        </a:p>
      </dgm:t>
    </dgm:pt>
    <dgm:pt modelId="{0B2C6324-A47D-40A6-AF31-90B6060BA9D5}" type="pres">
      <dgm:prSet presAssocID="{B0030E64-76EB-4830-A0F4-715B6087C9E4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DCE6AA8C-22E7-4BFD-AA29-07DEA007A206}" type="pres">
      <dgm:prSet presAssocID="{75E06C6D-B4D1-4AA3-8C17-9B803D856A46}" presName="node" presStyleLbl="node1" presStyleIdx="1" presStyleCnt="5" custScaleX="1360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AF1FBB-E349-40E7-9375-289E309FC007}" type="pres">
      <dgm:prSet presAssocID="{0560D32C-F3E3-411E-82BD-4ED5ABDB4DD6}" presName="sibTrans" presStyleLbl="sibTrans2D1" presStyleIdx="1" presStyleCnt="5" custLinFactNeighborX="55189" custLinFactNeighborY="20638"/>
      <dgm:spPr/>
      <dgm:t>
        <a:bodyPr/>
        <a:lstStyle/>
        <a:p>
          <a:endParaRPr lang="it-IT"/>
        </a:p>
      </dgm:t>
    </dgm:pt>
    <dgm:pt modelId="{9889520E-F78D-427C-A3C3-CC340254BFC0}" type="pres">
      <dgm:prSet presAssocID="{0560D32C-F3E3-411E-82BD-4ED5ABDB4DD6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F1BD400E-E334-4CB2-8C41-9C066F5953F9}" type="pres">
      <dgm:prSet presAssocID="{79702157-8E16-4595-83DB-099CF8347FD5}" presName="node" presStyleLbl="node1" presStyleIdx="2" presStyleCnt="5" custScaleX="1434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6CF1D0-CFB4-48F5-A5FA-00B7EE7DCBCF}" type="pres">
      <dgm:prSet presAssocID="{D1989E2C-B146-4B17-9B6A-C62B58E6CE55}" presName="sibTrans" presStyleLbl="sibTrans2D1" presStyleIdx="2" presStyleCnt="5"/>
      <dgm:spPr/>
      <dgm:t>
        <a:bodyPr/>
        <a:lstStyle/>
        <a:p>
          <a:endParaRPr lang="it-IT"/>
        </a:p>
      </dgm:t>
    </dgm:pt>
    <dgm:pt modelId="{AA89AEDA-EF71-4596-A1A5-B44A0F9BC24D}" type="pres">
      <dgm:prSet presAssocID="{D1989E2C-B146-4B17-9B6A-C62B58E6CE55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A8E85861-5416-4B86-81E5-CA2B428C770C}" type="pres">
      <dgm:prSet presAssocID="{4BED0A7B-7C8F-4FD2-95B2-7BCD070A8608}" presName="node" presStyleLbl="node1" presStyleIdx="3" presStyleCnt="5" custScaleX="133365" custRadScaleRad="108376" custRadScaleInc="302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8A704F-A378-44EE-9297-A57BE55A7322}" type="pres">
      <dgm:prSet presAssocID="{CD5BCE96-FAAF-4623-B0C2-DA5B45D8435B}" presName="sibTrans" presStyleLbl="sibTrans2D1" presStyleIdx="3" presStyleCnt="5"/>
      <dgm:spPr/>
      <dgm:t>
        <a:bodyPr/>
        <a:lstStyle/>
        <a:p>
          <a:endParaRPr lang="it-IT"/>
        </a:p>
      </dgm:t>
    </dgm:pt>
    <dgm:pt modelId="{28CE2604-1D5E-4900-BADC-C513AF7149E5}" type="pres">
      <dgm:prSet presAssocID="{CD5BCE96-FAAF-4623-B0C2-DA5B45D8435B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6529547D-A3C3-4CF6-8857-3CE0537BE910}" type="pres">
      <dgm:prSet presAssocID="{2AF78827-52B1-41E7-8D99-2976703BACE6}" presName="node" presStyleLbl="node1" presStyleIdx="4" presStyleCnt="5" custScaleX="1446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6E3E9-D045-487C-A21C-819E6E1DD4A0}" type="pres">
      <dgm:prSet presAssocID="{818A0F28-3FCC-4E00-9C2A-6264B7F3D075}" presName="sibTrans" presStyleLbl="sibTrans2D1" presStyleIdx="4" presStyleCnt="5"/>
      <dgm:spPr/>
      <dgm:t>
        <a:bodyPr/>
        <a:lstStyle/>
        <a:p>
          <a:endParaRPr lang="it-IT"/>
        </a:p>
      </dgm:t>
    </dgm:pt>
    <dgm:pt modelId="{2C402B29-09CF-4D6D-BFB6-9A0094695869}" type="pres">
      <dgm:prSet presAssocID="{818A0F28-3FCC-4E00-9C2A-6264B7F3D075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0A7C2900-DF68-4B7B-B97F-0D42499C6D38}" type="presOf" srcId="{B0030E64-76EB-4830-A0F4-715B6087C9E4}" destId="{3B3DC243-7593-4D49-8206-3C879951B749}" srcOrd="0" destOrd="0" presId="urn:microsoft.com/office/officeart/2005/8/layout/cycle2"/>
    <dgm:cxn modelId="{3BC40D0B-2C9B-463B-BA05-1B0014D3B72A}" type="presOf" srcId="{75E06C6D-B4D1-4AA3-8C17-9B803D856A46}" destId="{DCE6AA8C-22E7-4BFD-AA29-07DEA007A206}" srcOrd="0" destOrd="0" presId="urn:microsoft.com/office/officeart/2005/8/layout/cycle2"/>
    <dgm:cxn modelId="{B24F9286-06EA-4F1B-83BD-0F097CCE38C9}" srcId="{D462E5E5-3197-48E1-90F8-C6CD5B0E6C32}" destId="{FD541369-6C95-476B-B459-EE5296C864DB}" srcOrd="0" destOrd="0" parTransId="{A6C85D8D-A434-4B45-B6AD-BE9518C42D07}" sibTransId="{B0030E64-76EB-4830-A0F4-715B6087C9E4}"/>
    <dgm:cxn modelId="{A7630632-7475-4BF2-81F7-617B25DEE1C1}" type="presOf" srcId="{818A0F28-3FCC-4E00-9C2A-6264B7F3D075}" destId="{B9F6E3E9-D045-487C-A21C-819E6E1DD4A0}" srcOrd="0" destOrd="0" presId="urn:microsoft.com/office/officeart/2005/8/layout/cycle2"/>
    <dgm:cxn modelId="{0879FD12-1A09-47D7-B7A8-3BAABCB5E518}" type="presOf" srcId="{FD541369-6C95-476B-B459-EE5296C864DB}" destId="{D939A762-71FE-4C92-83EC-08EFCC74C3B4}" srcOrd="0" destOrd="0" presId="urn:microsoft.com/office/officeart/2005/8/layout/cycle2"/>
    <dgm:cxn modelId="{6282F14F-75F4-4630-B783-927508104D1F}" srcId="{D462E5E5-3197-48E1-90F8-C6CD5B0E6C32}" destId="{75E06C6D-B4D1-4AA3-8C17-9B803D856A46}" srcOrd="1" destOrd="0" parTransId="{09EA59A1-67BA-49AA-9625-303D26CBF384}" sibTransId="{0560D32C-F3E3-411E-82BD-4ED5ABDB4DD6}"/>
    <dgm:cxn modelId="{1D192D92-C79F-415E-9C17-38E3DA8B2577}" type="presOf" srcId="{79702157-8E16-4595-83DB-099CF8347FD5}" destId="{F1BD400E-E334-4CB2-8C41-9C066F5953F9}" srcOrd="0" destOrd="0" presId="urn:microsoft.com/office/officeart/2005/8/layout/cycle2"/>
    <dgm:cxn modelId="{C87EC40B-5061-418E-A888-714E987D5E21}" type="presOf" srcId="{0560D32C-F3E3-411E-82BD-4ED5ABDB4DD6}" destId="{9889520E-F78D-427C-A3C3-CC340254BFC0}" srcOrd="1" destOrd="0" presId="urn:microsoft.com/office/officeart/2005/8/layout/cycle2"/>
    <dgm:cxn modelId="{E59762E5-7642-4752-B6C4-4DE06E627BE7}" type="presOf" srcId="{2AF78827-52B1-41E7-8D99-2976703BACE6}" destId="{6529547D-A3C3-4CF6-8857-3CE0537BE910}" srcOrd="0" destOrd="0" presId="urn:microsoft.com/office/officeart/2005/8/layout/cycle2"/>
    <dgm:cxn modelId="{2C8E6F26-06EC-4A57-9D8A-1F431CB1FB50}" srcId="{D462E5E5-3197-48E1-90F8-C6CD5B0E6C32}" destId="{4BED0A7B-7C8F-4FD2-95B2-7BCD070A8608}" srcOrd="3" destOrd="0" parTransId="{350A8AFD-6C0B-4A05-9BA9-E5ED023176BB}" sibTransId="{CD5BCE96-FAAF-4623-B0C2-DA5B45D8435B}"/>
    <dgm:cxn modelId="{D5251CC2-F7D1-4B08-B5E8-9F4522F85DB8}" type="presOf" srcId="{D462E5E5-3197-48E1-90F8-C6CD5B0E6C32}" destId="{C5049AA7-3151-44F2-A311-C6D6C0431CE6}" srcOrd="0" destOrd="0" presId="urn:microsoft.com/office/officeart/2005/8/layout/cycle2"/>
    <dgm:cxn modelId="{60696D75-2161-45EF-B354-E316437B0968}" type="presOf" srcId="{CD5BCE96-FAAF-4623-B0C2-DA5B45D8435B}" destId="{28CE2604-1D5E-4900-BADC-C513AF7149E5}" srcOrd="1" destOrd="0" presId="urn:microsoft.com/office/officeart/2005/8/layout/cycle2"/>
    <dgm:cxn modelId="{F2AC7903-874C-4544-9CFB-DD313B5F1305}" type="presOf" srcId="{B0030E64-76EB-4830-A0F4-715B6087C9E4}" destId="{0B2C6324-A47D-40A6-AF31-90B6060BA9D5}" srcOrd="1" destOrd="0" presId="urn:microsoft.com/office/officeart/2005/8/layout/cycle2"/>
    <dgm:cxn modelId="{5E491701-85AA-4127-9F36-6BB417F0B63E}" srcId="{D462E5E5-3197-48E1-90F8-C6CD5B0E6C32}" destId="{79702157-8E16-4595-83DB-099CF8347FD5}" srcOrd="2" destOrd="0" parTransId="{650447B5-4757-4E73-A0C0-E643201AFE7F}" sibTransId="{D1989E2C-B146-4B17-9B6A-C62B58E6CE55}"/>
    <dgm:cxn modelId="{88ACE306-E0D3-4F74-AB5F-2210D57ED7D7}" type="presOf" srcId="{CD5BCE96-FAAF-4623-B0C2-DA5B45D8435B}" destId="{F48A704F-A378-44EE-9297-A57BE55A7322}" srcOrd="0" destOrd="0" presId="urn:microsoft.com/office/officeart/2005/8/layout/cycle2"/>
    <dgm:cxn modelId="{BE70F4B7-32A7-4880-B760-D0AFDB611880}" type="presOf" srcId="{D1989E2C-B146-4B17-9B6A-C62B58E6CE55}" destId="{AA89AEDA-EF71-4596-A1A5-B44A0F9BC24D}" srcOrd="1" destOrd="0" presId="urn:microsoft.com/office/officeart/2005/8/layout/cycle2"/>
    <dgm:cxn modelId="{7F2A312F-4E02-487C-84AA-D66E9A07C84C}" type="presOf" srcId="{4BED0A7B-7C8F-4FD2-95B2-7BCD070A8608}" destId="{A8E85861-5416-4B86-81E5-CA2B428C770C}" srcOrd="0" destOrd="0" presId="urn:microsoft.com/office/officeart/2005/8/layout/cycle2"/>
    <dgm:cxn modelId="{CE0CF273-F3E1-48B7-AF82-CA1641711E04}" srcId="{D462E5E5-3197-48E1-90F8-C6CD5B0E6C32}" destId="{2AF78827-52B1-41E7-8D99-2976703BACE6}" srcOrd="4" destOrd="0" parTransId="{6757955E-0DB3-4A2F-B215-E8948D8426CC}" sibTransId="{818A0F28-3FCC-4E00-9C2A-6264B7F3D075}"/>
    <dgm:cxn modelId="{B0BC68A5-0C0D-4503-81BD-AAA232105716}" type="presOf" srcId="{818A0F28-3FCC-4E00-9C2A-6264B7F3D075}" destId="{2C402B29-09CF-4D6D-BFB6-9A0094695869}" srcOrd="1" destOrd="0" presId="urn:microsoft.com/office/officeart/2005/8/layout/cycle2"/>
    <dgm:cxn modelId="{E436C8B8-C8FF-480D-85B9-84DE07BC2B73}" type="presOf" srcId="{0560D32C-F3E3-411E-82BD-4ED5ABDB4DD6}" destId="{22AF1FBB-E349-40E7-9375-289E309FC007}" srcOrd="0" destOrd="0" presId="urn:microsoft.com/office/officeart/2005/8/layout/cycle2"/>
    <dgm:cxn modelId="{ED66D35F-EEFD-4E73-ACF4-EC1363A9F3BA}" type="presOf" srcId="{D1989E2C-B146-4B17-9B6A-C62B58E6CE55}" destId="{166CF1D0-CFB4-48F5-A5FA-00B7EE7DCBCF}" srcOrd="0" destOrd="0" presId="urn:microsoft.com/office/officeart/2005/8/layout/cycle2"/>
    <dgm:cxn modelId="{F35CFD46-407A-433E-917E-7A9DC665ED24}" type="presParOf" srcId="{C5049AA7-3151-44F2-A311-C6D6C0431CE6}" destId="{D939A762-71FE-4C92-83EC-08EFCC74C3B4}" srcOrd="0" destOrd="0" presId="urn:microsoft.com/office/officeart/2005/8/layout/cycle2"/>
    <dgm:cxn modelId="{82DE0828-D3DB-4F84-8341-15FCE3E93F6D}" type="presParOf" srcId="{C5049AA7-3151-44F2-A311-C6D6C0431CE6}" destId="{3B3DC243-7593-4D49-8206-3C879951B749}" srcOrd="1" destOrd="0" presId="urn:microsoft.com/office/officeart/2005/8/layout/cycle2"/>
    <dgm:cxn modelId="{DB3A24F5-54DD-4A71-B976-E716786FB798}" type="presParOf" srcId="{3B3DC243-7593-4D49-8206-3C879951B749}" destId="{0B2C6324-A47D-40A6-AF31-90B6060BA9D5}" srcOrd="0" destOrd="0" presId="urn:microsoft.com/office/officeart/2005/8/layout/cycle2"/>
    <dgm:cxn modelId="{9529B61F-6361-44F5-B96E-37CDD3801086}" type="presParOf" srcId="{C5049AA7-3151-44F2-A311-C6D6C0431CE6}" destId="{DCE6AA8C-22E7-4BFD-AA29-07DEA007A206}" srcOrd="2" destOrd="0" presId="urn:microsoft.com/office/officeart/2005/8/layout/cycle2"/>
    <dgm:cxn modelId="{E69D3F9D-E02B-41F8-BB17-AC0899BC8E96}" type="presParOf" srcId="{C5049AA7-3151-44F2-A311-C6D6C0431CE6}" destId="{22AF1FBB-E349-40E7-9375-289E309FC007}" srcOrd="3" destOrd="0" presId="urn:microsoft.com/office/officeart/2005/8/layout/cycle2"/>
    <dgm:cxn modelId="{E51DB68A-5101-4F3E-B6F3-CCD7755D14B4}" type="presParOf" srcId="{22AF1FBB-E349-40E7-9375-289E309FC007}" destId="{9889520E-F78D-427C-A3C3-CC340254BFC0}" srcOrd="0" destOrd="0" presId="urn:microsoft.com/office/officeart/2005/8/layout/cycle2"/>
    <dgm:cxn modelId="{E65CB482-C2A7-4DCF-B3F8-282B011CE649}" type="presParOf" srcId="{C5049AA7-3151-44F2-A311-C6D6C0431CE6}" destId="{F1BD400E-E334-4CB2-8C41-9C066F5953F9}" srcOrd="4" destOrd="0" presId="urn:microsoft.com/office/officeart/2005/8/layout/cycle2"/>
    <dgm:cxn modelId="{CB9F4BAB-9EB4-455F-9FAF-84A3C266E4A8}" type="presParOf" srcId="{C5049AA7-3151-44F2-A311-C6D6C0431CE6}" destId="{166CF1D0-CFB4-48F5-A5FA-00B7EE7DCBCF}" srcOrd="5" destOrd="0" presId="urn:microsoft.com/office/officeart/2005/8/layout/cycle2"/>
    <dgm:cxn modelId="{50CF3588-CF48-4247-8304-07D3920587DC}" type="presParOf" srcId="{166CF1D0-CFB4-48F5-A5FA-00B7EE7DCBCF}" destId="{AA89AEDA-EF71-4596-A1A5-B44A0F9BC24D}" srcOrd="0" destOrd="0" presId="urn:microsoft.com/office/officeart/2005/8/layout/cycle2"/>
    <dgm:cxn modelId="{0F0BE93E-3ED6-4683-8C41-0336E674D592}" type="presParOf" srcId="{C5049AA7-3151-44F2-A311-C6D6C0431CE6}" destId="{A8E85861-5416-4B86-81E5-CA2B428C770C}" srcOrd="6" destOrd="0" presId="urn:microsoft.com/office/officeart/2005/8/layout/cycle2"/>
    <dgm:cxn modelId="{9F1167D2-5056-4A3A-BA2B-5905F7CFB595}" type="presParOf" srcId="{C5049AA7-3151-44F2-A311-C6D6C0431CE6}" destId="{F48A704F-A378-44EE-9297-A57BE55A7322}" srcOrd="7" destOrd="0" presId="urn:microsoft.com/office/officeart/2005/8/layout/cycle2"/>
    <dgm:cxn modelId="{28A3F601-9EDD-467E-8673-F6303560AC6D}" type="presParOf" srcId="{F48A704F-A378-44EE-9297-A57BE55A7322}" destId="{28CE2604-1D5E-4900-BADC-C513AF7149E5}" srcOrd="0" destOrd="0" presId="urn:microsoft.com/office/officeart/2005/8/layout/cycle2"/>
    <dgm:cxn modelId="{07D707F2-304C-4AA3-A5F3-A7871A3A48D9}" type="presParOf" srcId="{C5049AA7-3151-44F2-A311-C6D6C0431CE6}" destId="{6529547D-A3C3-4CF6-8857-3CE0537BE910}" srcOrd="8" destOrd="0" presId="urn:microsoft.com/office/officeart/2005/8/layout/cycle2"/>
    <dgm:cxn modelId="{FDF10008-7CE8-4DB8-B63E-F850393B429F}" type="presParOf" srcId="{C5049AA7-3151-44F2-A311-C6D6C0431CE6}" destId="{B9F6E3E9-D045-487C-A21C-819E6E1DD4A0}" srcOrd="9" destOrd="0" presId="urn:microsoft.com/office/officeart/2005/8/layout/cycle2"/>
    <dgm:cxn modelId="{0E1998FF-BE3A-412A-B9F1-610F196C79EE}" type="presParOf" srcId="{B9F6E3E9-D045-487C-A21C-819E6E1DD4A0}" destId="{2C402B29-09CF-4D6D-BFB6-9A009469586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0.07493</cdr:x>
      <cdr:y>0.17087</cdr:y>
    </cdr:from>
    <cdr:to>
      <cdr:x>0.90179</cdr:x>
      <cdr:y>0.41388</cdr:y>
    </cdr:to>
    <cdr:sp macro="" textlink="">
      <cdr:nvSpPr>
        <cdr:cNvPr id="3" name="Figura a mano libera 2"/>
        <cdr:cNvSpPr/>
      </cdr:nvSpPr>
      <cdr:spPr>
        <a:xfrm xmlns:a="http://schemas.openxmlformats.org/drawingml/2006/main">
          <a:off x="295783" y="468052"/>
          <a:ext cx="3263814" cy="665646"/>
        </a:xfrm>
        <a:custGeom xmlns:a="http://schemas.openxmlformats.org/drawingml/2006/main">
          <a:avLst/>
          <a:gdLst>
            <a:gd name="connsiteX0" fmla="*/ 0 w 4844955"/>
            <a:gd name="connsiteY0" fmla="*/ 782875 h 987591"/>
            <a:gd name="connsiteX1" fmla="*/ 1146411 w 4844955"/>
            <a:gd name="connsiteY1" fmla="*/ 728284 h 987591"/>
            <a:gd name="connsiteX2" fmla="*/ 2074459 w 4844955"/>
            <a:gd name="connsiteY2" fmla="*/ 455328 h 987591"/>
            <a:gd name="connsiteX3" fmla="*/ 2906973 w 4844955"/>
            <a:gd name="connsiteY3" fmla="*/ 100487 h 987591"/>
            <a:gd name="connsiteX4" fmla="*/ 3903259 w 4844955"/>
            <a:gd name="connsiteY4" fmla="*/ 73191 h 987591"/>
            <a:gd name="connsiteX5" fmla="*/ 4844955 w 4844955"/>
            <a:gd name="connsiteY5" fmla="*/ 987591 h 98759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4844955" h="987591">
              <a:moveTo>
                <a:pt x="0" y="782875"/>
              </a:moveTo>
              <a:cubicBezTo>
                <a:pt x="400334" y="782875"/>
                <a:pt x="800668" y="782875"/>
                <a:pt x="1146411" y="728284"/>
              </a:cubicBezTo>
              <a:cubicBezTo>
                <a:pt x="1492154" y="673693"/>
                <a:pt x="1781032" y="559961"/>
                <a:pt x="2074459" y="455328"/>
              </a:cubicBezTo>
              <a:cubicBezTo>
                <a:pt x="2367886" y="350695"/>
                <a:pt x="2602173" y="164177"/>
                <a:pt x="2906973" y="100487"/>
              </a:cubicBezTo>
              <a:cubicBezTo>
                <a:pt x="3211773" y="36797"/>
                <a:pt x="3580262" y="-74660"/>
                <a:pt x="3903259" y="73191"/>
              </a:cubicBezTo>
              <a:cubicBezTo>
                <a:pt x="4226256" y="221042"/>
                <a:pt x="4535605" y="604316"/>
                <a:pt x="4844955" y="987591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60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pPr/>
              <a:t>22/11/2016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7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09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5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EAC2752-085C-49C3-A1A2-9F5291744A0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20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it-IT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it-IT"/>
              <a:t>Fare clic per inserire informazioni sull'autore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pPr/>
              <a:t>22/11/2016</a:t>
            </a:fld>
            <a:endParaRPr kumimoji="0"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pPr algn="r"/>
              <a:t>22/11/2016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>
          <a:xfrm>
            <a:off x="3906836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107504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4" name="Rettangolo 23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5" name="Immagine 24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pPr algn="r"/>
              <a:t>22/11/2016</a:t>
            </a:fld>
            <a:endParaRPr kumimoji="0" lang="it-IT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>
          <a:xfrm>
            <a:off x="3941440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142108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9" name="Rettangolo 28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2" name="Immagine 21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1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pPr algn="r"/>
              <a:t>22/11/2016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>
          <a:xfrm>
            <a:off x="3906836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107504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2" name="Immagine 21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3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pPr algn="r"/>
              <a:t>22/11/2016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3941440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142108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grpSp>
        <p:nvGrpSpPr>
          <p:cNvPr id="22" name="Gruppo 21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3" name="Immagine 22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2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pPr algn="r"/>
              <a:t>22/11/2016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>
          <a:xfrm>
            <a:off x="3978844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179512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grpSp>
        <p:nvGrpSpPr>
          <p:cNvPr id="19" name="Gruppo 18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2" name="Immagine 21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3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pPr algn="r"/>
              <a:t>22/11/2016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>
          <a:xfrm>
            <a:off x="3941440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142108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grpSp>
        <p:nvGrpSpPr>
          <p:cNvPr id="19" name="Gruppo 18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4" name="Immagine 23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323-8380-4C61-959C-6791A3AFC967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9512" y="6477000"/>
            <a:ext cx="3733800" cy="3048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978844" y="6473952"/>
            <a:ext cx="990600" cy="304800"/>
          </a:xfrm>
        </p:spPr>
        <p:txBody>
          <a:bodyPr/>
          <a:lstStyle/>
          <a:p>
            <a:fld id="{4A2F4921-D4E9-46E9-88E9-BA5C74962A4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2" descr="cepej_1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89"/>
          <a:stretch/>
        </p:blipFill>
        <p:spPr bwMode="auto">
          <a:xfrm>
            <a:off x="6300192" y="23416"/>
            <a:ext cx="2304256" cy="6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7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18/12/2014</a:t>
            </a:r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8D6403-6EC9-4151-88E5-81607251064E}" type="slidenum"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-19566" y="6485274"/>
            <a:ext cx="402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noProof="0" dirty="0" smtClean="0"/>
              <a:t>Fabio Bartolomeo – Ministry of Justice</a:t>
            </a:r>
          </a:p>
          <a:p>
            <a:r>
              <a:rPr lang="en-GB" sz="1000" noProof="0" dirty="0" smtClean="0"/>
              <a:t>Director general of Statistics and Organization Analysis</a:t>
            </a:r>
            <a:r>
              <a:rPr lang="en-GB" sz="1000" baseline="0" noProof="0" dirty="0" smtClean="0"/>
              <a:t> – Member of Cepej</a:t>
            </a:r>
            <a:endParaRPr lang="en-GB" sz="1000" noProof="0" dirty="0"/>
          </a:p>
        </p:txBody>
      </p:sp>
    </p:spTree>
    <p:extLst>
      <p:ext uri="{BB962C8B-B14F-4D97-AF65-F5344CB8AC3E}">
        <p14:creationId xmlns:p14="http://schemas.microsoft.com/office/powerpoint/2010/main" val="41251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323-8380-4C61-959C-6791A3AFC967}" type="datetimeFigureOut">
              <a:rPr lang="it-IT" smtClean="0"/>
              <a:t>22/11/2016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53400" y="6541969"/>
            <a:ext cx="990600" cy="304800"/>
          </a:xfrm>
        </p:spPr>
        <p:txBody>
          <a:bodyPr/>
          <a:lstStyle/>
          <a:p>
            <a:fld id="{4A2F4921-D4E9-46E9-88E9-BA5C74962A4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6444208" y="6237312"/>
            <a:ext cx="20882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-19566" y="6485274"/>
            <a:ext cx="402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noProof="0" dirty="0" smtClean="0"/>
              <a:t>Fabio Bartolomeo – Ministry of Justice</a:t>
            </a:r>
          </a:p>
          <a:p>
            <a:r>
              <a:rPr lang="en-GB" sz="1000" noProof="0" dirty="0" smtClean="0"/>
              <a:t>Director general of Statistics and Organization Analysis</a:t>
            </a:r>
            <a:r>
              <a:rPr lang="en-GB" sz="1000" baseline="0" noProof="0" dirty="0" smtClean="0"/>
              <a:t> – Member of Cepej</a:t>
            </a:r>
            <a:endParaRPr lang="en-GB" sz="1000" noProof="0" dirty="0"/>
          </a:p>
        </p:txBody>
      </p:sp>
    </p:spTree>
    <p:extLst>
      <p:ext uri="{BB962C8B-B14F-4D97-AF65-F5344CB8AC3E}">
        <p14:creationId xmlns:p14="http://schemas.microsoft.com/office/powerpoint/2010/main" val="122241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it-IT" sz="1100"/>
            </a:lvl1pPr>
            <a:extLst/>
          </a:lstStyle>
          <a:p>
            <a:pPr algn="r"/>
            <a:fld id="{F17F374F-8F2E-42FC-B8C0-8EDFCA32CD96}" type="datetime1">
              <a:rPr kumimoji="0" lang="it-IT" sz="1100"/>
              <a:pPr algn="r"/>
              <a:t>22/11/2016</a:t>
            </a:fld>
            <a:endParaRPr kumimoji="0" lang="it-IT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it-IT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pPr/>
              <a:t>22/11/2016</a:t>
            </a:fld>
            <a:endParaRPr kumimoji="0"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  <a:extLst/>
          </a:lstStyle>
          <a:p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3906836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107504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pPr algn="r"/>
              <a:t>22/11/2016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8117904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4318572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" name="Rettangolo 1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12" name="Immagine 11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le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pPr algn="r"/>
              <a:t>22/11/2016</a:t>
            </a:fld>
            <a:endParaRPr kumimoji="0" lang="it-IT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8117904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4318572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5" name="Rettangolo 14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 userDrawn="1"/>
        </p:nvGrpSpPr>
        <p:grpSpPr>
          <a:xfrm>
            <a:off x="94057" y="6412974"/>
            <a:ext cx="687829" cy="407682"/>
            <a:chOff x="179512" y="5733256"/>
            <a:chExt cx="1537700" cy="982604"/>
          </a:xfrm>
        </p:grpSpPr>
        <p:pic>
          <p:nvPicPr>
            <p:cNvPr id="14" name="Immagine 13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pPr algn="r"/>
              <a:t>22/11/2016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>
          <a:xfrm>
            <a:off x="8083300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4283968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8" name="Rettangolo 17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1" name="Immagine 20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2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pPr algn="r"/>
              <a:t>22/11/2016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>
          <a:xfrm>
            <a:off x="3906836" y="6473952"/>
            <a:ext cx="990600" cy="304800"/>
          </a:xfr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107504" y="6477000"/>
            <a:ext cx="3733800" cy="304800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4" name="Immagine 23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pPr algn="r"/>
              <a:t>22/11/2016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8" name="Rettangolo 17"/>
          <p:cNvSpPr/>
          <p:nvPr userDrawn="1"/>
        </p:nvSpPr>
        <p:spPr>
          <a:xfrm>
            <a:off x="7092280" y="6165304"/>
            <a:ext cx="151216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/>
          <p:cNvGrpSpPr/>
          <p:nvPr userDrawn="1"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26" name="Immagine 25" descr="DG stat logo.png 04.png"/>
            <p:cNvPicPr>
              <a:picLocks noChangeAspect="1"/>
            </p:cNvPicPr>
            <p:nvPr/>
          </p:nvPicPr>
          <p:blipFill>
            <a:blip r:embed="rId2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it-IT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pPr algn="r"/>
              <a:t>22/11/2016</a:t>
            </a:fld>
            <a:endParaRPr kumimoji="0" lang="it-IT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000"/>
            </a:lvl1pPr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it-IT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it-IT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20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5" r:id="rId16"/>
    <p:sldLayoutId id="2147483666" r:id="rId17"/>
    <p:sldLayoutId id="2147483667" r:id="rId18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it-IT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923928" y="2132856"/>
            <a:ext cx="4814064" cy="3816424"/>
          </a:xfrm>
          <a:noFill/>
        </p:spPr>
        <p:txBody>
          <a:bodyPr>
            <a:noAutofit/>
          </a:bodyPr>
          <a:lstStyle>
            <a:extLst/>
          </a:lstStyle>
          <a:p>
            <a:r>
              <a:rPr lang="en-GB" sz="3200" dirty="0" smtClean="0">
                <a:solidFill>
                  <a:srgbClr val="FF0000"/>
                </a:solidFill>
              </a:rPr>
              <a:t>Recent Review of the Judicial Map in Italy</a:t>
            </a:r>
          </a:p>
          <a:p>
            <a:endParaRPr lang="en-GB" sz="1400" dirty="0" smtClean="0">
              <a:solidFill>
                <a:srgbClr val="FF0000"/>
              </a:solidFill>
            </a:endParaRPr>
          </a:p>
          <a:p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600" i="1" dirty="0" smtClean="0">
                <a:solidFill>
                  <a:srgbClr val="002060"/>
                </a:solidFill>
              </a:rPr>
              <a:t>Fabio Bartolomeo</a:t>
            </a:r>
          </a:p>
          <a:p>
            <a:r>
              <a:rPr lang="en-GB" sz="1600" i="1" dirty="0" smtClean="0">
                <a:solidFill>
                  <a:srgbClr val="002060"/>
                </a:solidFill>
              </a:rPr>
              <a:t>Director general of statistics and organization analysis</a:t>
            </a:r>
          </a:p>
          <a:p>
            <a:r>
              <a:rPr lang="en-GB" sz="1600" i="1" dirty="0" smtClean="0">
                <a:solidFill>
                  <a:srgbClr val="002060"/>
                </a:solidFill>
              </a:rPr>
              <a:t>Ministry of Justice - Italy </a:t>
            </a:r>
            <a:endParaRPr lang="en-GB" sz="1600" i="1" dirty="0">
              <a:solidFill>
                <a:srgbClr val="00206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1800" i="1" dirty="0" smtClean="0">
                <a:solidFill>
                  <a:srgbClr val="FF0000"/>
                </a:solidFill>
              </a:rPr>
              <a:t>Rome – Zagreb, November 25</a:t>
            </a:r>
            <a:r>
              <a:rPr lang="en-GB" sz="1800" i="1" baseline="30000" dirty="0" smtClean="0">
                <a:solidFill>
                  <a:srgbClr val="FF0000"/>
                </a:solidFill>
              </a:rPr>
              <a:t>th</a:t>
            </a:r>
            <a:r>
              <a:rPr lang="en-GB" sz="1800" i="1" dirty="0" smtClean="0">
                <a:solidFill>
                  <a:srgbClr val="FF0000"/>
                </a:solidFill>
              </a:rPr>
              <a:t> , 2016</a:t>
            </a:r>
          </a:p>
          <a:p>
            <a:endParaRPr lang="it-IT" sz="1600" i="1" dirty="0">
              <a:solidFill>
                <a:srgbClr val="FF00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8028384" y="6093296"/>
            <a:ext cx="889628" cy="622564"/>
            <a:chOff x="179512" y="5733256"/>
            <a:chExt cx="1537700" cy="982604"/>
          </a:xfrm>
        </p:grpSpPr>
        <p:pic>
          <p:nvPicPr>
            <p:cNvPr id="7" name="Immagine 6" descr="DG stat logo.png 04.png"/>
            <p:cNvPicPr>
              <a:picLocks noChangeAspect="1"/>
            </p:cNvPicPr>
            <p:nvPr/>
          </p:nvPicPr>
          <p:blipFill>
            <a:blip r:embed="rId3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6136"/>
            <a:ext cx="26642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10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93747"/>
            <a:ext cx="646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Drawing judicial maps and the trade-off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between Access, Efficiency and Quality of Justice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1088" y="2716465"/>
            <a:ext cx="39467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C00000"/>
                </a:solidFill>
              </a:rPr>
              <a:t>Access to justice </a:t>
            </a:r>
            <a:r>
              <a:rPr lang="en-GB" sz="1600" dirty="0" smtClean="0"/>
              <a:t>in terms of proximity of courts to citizens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C00000"/>
                </a:solidFill>
              </a:rPr>
              <a:t>Optimum size </a:t>
            </a:r>
            <a:r>
              <a:rPr lang="en-GB" sz="1600" dirty="0" smtClean="0"/>
              <a:t>of a court so that the presence of various competences and functions can be ensured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C00000"/>
                </a:solidFill>
              </a:rPr>
              <a:t>Reduction of costs </a:t>
            </a:r>
            <a:r>
              <a:rPr lang="en-GB" sz="1600" dirty="0" smtClean="0"/>
              <a:t>as the resources of the public administration cannot and must not be wasted but rather optimised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C00000"/>
                </a:solidFill>
              </a:rPr>
              <a:t>Maximisation of quality </a:t>
            </a:r>
            <a:r>
              <a:rPr lang="en-GB" sz="1600" dirty="0" smtClean="0"/>
              <a:t>and adequate performance of the service provided</a:t>
            </a:r>
            <a:endParaRPr lang="en-GB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5536" y="1844824"/>
            <a:ext cx="58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The objective of the Italian reform was to reach an equilibrium between different factors: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6866" r="2797" b="9159"/>
          <a:stretch/>
        </p:blipFill>
        <p:spPr bwMode="auto">
          <a:xfrm>
            <a:off x="4915707" y="3284984"/>
            <a:ext cx="3151547" cy="16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89949" y="342527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Access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757812" y="3421689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Cost</a:t>
            </a:r>
            <a:r>
              <a:rPr lang="it-IT" b="1" dirty="0" smtClean="0">
                <a:solidFill>
                  <a:srgbClr val="C00000"/>
                </a:solidFill>
              </a:rPr>
              <a:t>/</a:t>
            </a:r>
            <a:r>
              <a:rPr lang="it-IT" b="1" dirty="0" err="1" smtClean="0">
                <a:solidFill>
                  <a:srgbClr val="C00000"/>
                </a:solidFill>
              </a:rPr>
              <a:t>Efficiency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17652" y="4819186"/>
            <a:ext cx="221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Quality</a:t>
            </a:r>
            <a:r>
              <a:rPr lang="it-IT" b="1" dirty="0" smtClean="0">
                <a:solidFill>
                  <a:srgbClr val="C00000"/>
                </a:solidFill>
              </a:rPr>
              <a:t>/Performance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27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Judicial map reform: a phased approach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(… not an administrative task)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Pentagono 4"/>
          <p:cNvSpPr/>
          <p:nvPr/>
        </p:nvSpPr>
        <p:spPr>
          <a:xfrm>
            <a:off x="452536" y="1565342"/>
            <a:ext cx="1785950" cy="1071570"/>
          </a:xfrm>
          <a:prstGeom prst="homePlate">
            <a:avLst>
              <a:gd name="adj" fmla="val 28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</a:rPr>
              <a:t>ASSESS CURRENT JUDICIAL MAP AND INDICATORS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6" name="Gallone 5"/>
          <p:cNvSpPr/>
          <p:nvPr/>
        </p:nvSpPr>
        <p:spPr>
          <a:xfrm>
            <a:off x="2095610" y="1565342"/>
            <a:ext cx="1928826" cy="1071570"/>
          </a:xfrm>
          <a:prstGeom prst="chevron">
            <a:avLst>
              <a:gd name="adj" fmla="val 280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</a:rPr>
              <a:t>SET OBJECTIVES AND CRITERIA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7" name="Gallone 6"/>
          <p:cNvSpPr/>
          <p:nvPr/>
        </p:nvSpPr>
        <p:spPr>
          <a:xfrm>
            <a:off x="5667510" y="1565342"/>
            <a:ext cx="1928826" cy="1071570"/>
          </a:xfrm>
          <a:prstGeom prst="chevron">
            <a:avLst>
              <a:gd name="adj" fmla="val 28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</a:rPr>
              <a:t>DEFINE NEW JUDICIAL MAP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8" name="Gallone 7"/>
          <p:cNvSpPr/>
          <p:nvPr/>
        </p:nvSpPr>
        <p:spPr>
          <a:xfrm>
            <a:off x="3881560" y="1565342"/>
            <a:ext cx="1928826" cy="1071570"/>
          </a:xfrm>
          <a:prstGeom prst="chevron">
            <a:avLst>
              <a:gd name="adj" fmla="val 28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</a:rPr>
              <a:t>BUILD AND MEASURE   INDICATORS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2536" y="3286725"/>
            <a:ext cx="368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List of factors that were considered into the Italian reform: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3984159"/>
            <a:ext cx="270240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Population Density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Performance indicators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Size of Court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Geographical Location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Infrastructure</a:t>
            </a: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Computerization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11960" y="3984159"/>
            <a:ext cx="325794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Court Facilities (telephone/video)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Level of Business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ADR/Mediation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Cultural Sophistication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Availability of Legal Advice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</a:rPr>
              <a:t>Recruitment of Staff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76456" y="6381328"/>
            <a:ext cx="432048" cy="3974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11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39952" y="3286725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</a:rPr>
              <a:t>Additional factors that could be  considered when reviewing a judicial map:</a:t>
            </a:r>
            <a:endParaRPr lang="en-US" sz="1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3112512"/>
            <a:ext cx="756084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en-GB" smtClean="0"/>
          </a:p>
          <a:p>
            <a:pPr marL="742950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1600" b="1" smtClean="0">
                <a:solidFill>
                  <a:srgbClr val="C00000"/>
                </a:solidFill>
              </a:rPr>
              <a:t>judicial administration data </a:t>
            </a:r>
            <a:r>
              <a:rPr lang="en-GB" sz="1600" smtClean="0"/>
              <a:t>such as incoming, completed and pending cases including all inherent sub-classifications and distribution shall be retrieved from ministries of justice and other court administration authorities; 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1600" b="1" smtClean="0">
                <a:solidFill>
                  <a:srgbClr val="C00000"/>
                </a:solidFill>
              </a:rPr>
              <a:t>performance indicators </a:t>
            </a:r>
            <a:r>
              <a:rPr lang="en-GB" sz="1600" smtClean="0"/>
              <a:t>like offices’ and judges’ productivity, proceedings disposal times can be provided by statistics departments within judicial systems or even collected by the courts themselves;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1600" b="1" smtClean="0">
                <a:solidFill>
                  <a:srgbClr val="C00000"/>
                </a:solidFill>
              </a:rPr>
              <a:t>geographic, transportation and infrastructure data </a:t>
            </a:r>
            <a:r>
              <a:rPr lang="en-GB" sz="1600" smtClean="0"/>
              <a:t>can be taken from specialised authorities or rather found on reliable sites on the web;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1600" smtClean="0"/>
              <a:t>any </a:t>
            </a:r>
            <a:r>
              <a:rPr lang="en-GB" sz="1600" b="1" smtClean="0">
                <a:solidFill>
                  <a:srgbClr val="C00000"/>
                </a:solidFill>
              </a:rPr>
              <a:t>other specific information </a:t>
            </a:r>
            <a:r>
              <a:rPr lang="en-GB" sz="1600" smtClean="0"/>
              <a:t>such as the level of business, number of enterprises, legal assistance etc. can be retrieved by associations of professionals and again from reliable websites.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0648"/>
            <a:ext cx="364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Assess current judicial map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131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5" y="908720"/>
            <a:ext cx="4536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dirty="0" smtClean="0"/>
              <a:t>The </a:t>
            </a:r>
            <a:r>
              <a:rPr lang="en-GB" b="1" dirty="0" smtClean="0"/>
              <a:t>availability of data </a:t>
            </a:r>
            <a:r>
              <a:rPr lang="en-GB" dirty="0" smtClean="0"/>
              <a:t>and information plays a major role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b="1" dirty="0" smtClean="0"/>
              <a:t>Policy makers need to know their judicial systems</a:t>
            </a:r>
            <a:r>
              <a:rPr lang="en-GB" dirty="0" smtClean="0"/>
              <a:t> in every detail before defining objectives and criteria for conducting such reform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GB" dirty="0" smtClean="0"/>
              <a:t>Italian ministry of justice has collected data from </a:t>
            </a:r>
            <a:r>
              <a:rPr lang="en-GB" b="1" dirty="0" smtClean="0"/>
              <a:t>internal and external sources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12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Pentagono 6"/>
          <p:cNvSpPr/>
          <p:nvPr/>
        </p:nvSpPr>
        <p:spPr>
          <a:xfrm>
            <a:off x="6876256" y="181138"/>
            <a:ext cx="1482910" cy="792087"/>
          </a:xfrm>
          <a:prstGeom prst="homePlate">
            <a:avLst>
              <a:gd name="adj" fmla="val 28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chemeClr val="tx1"/>
                </a:solidFill>
              </a:rPr>
              <a:t>ASSESS CURRENT JUDICIAL MAP AND INDICATORS</a:t>
            </a:r>
            <a:endParaRPr 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87" y="2915419"/>
            <a:ext cx="2008634" cy="198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260648"/>
            <a:ext cx="4593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Always begin with the end in mind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13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667902326"/>
              </p:ext>
            </p:extLst>
          </p:nvPr>
        </p:nvGraphicFramePr>
        <p:xfrm>
          <a:off x="683568" y="1196752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allone 6"/>
          <p:cNvSpPr/>
          <p:nvPr/>
        </p:nvSpPr>
        <p:spPr>
          <a:xfrm>
            <a:off x="6876256" y="260648"/>
            <a:ext cx="1468660" cy="792088"/>
          </a:xfrm>
          <a:prstGeom prst="chevron">
            <a:avLst>
              <a:gd name="adj" fmla="val 280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SET OBJECTIVES AND CRITERIA</a:t>
            </a:r>
            <a:endParaRPr lang="en-US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265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opulation density </a:t>
            </a: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14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6536377"/>
            <a:ext cx="443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(*) The 42 countries who provided this information were considered</a:t>
            </a:r>
            <a:endParaRPr lang="en-GB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222088" cy="4470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3608" y="5925180"/>
            <a:ext cx="7632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smtClean="0"/>
              <a:t>Average </a:t>
            </a:r>
            <a:r>
              <a:rPr lang="en-US" sz="1400" dirty="0"/>
              <a:t>number of people served by a first instance court </a:t>
            </a:r>
            <a:r>
              <a:rPr lang="en-US" sz="1400" dirty="0" smtClean="0"/>
              <a:t>= 25.599*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 err="1" smtClean="0"/>
              <a:t>Avg</a:t>
            </a:r>
            <a:r>
              <a:rPr lang="en-US" sz="1400" dirty="0" smtClean="0"/>
              <a:t> nr of people served by first inst. court considering each state average as an entry = 159.000*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83380" y="5647212"/>
            <a:ext cx="2861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Source: European judicial systems, Cepej 2012</a:t>
            </a:r>
            <a:endParaRPr lang="en-US" sz="1100" b="1" i="1" dirty="0"/>
          </a:p>
        </p:txBody>
      </p:sp>
      <p:sp>
        <p:nvSpPr>
          <p:cNvPr id="9" name="Gallone 8"/>
          <p:cNvSpPr/>
          <p:nvPr/>
        </p:nvSpPr>
        <p:spPr>
          <a:xfrm>
            <a:off x="6812642" y="95436"/>
            <a:ext cx="1482172" cy="792088"/>
          </a:xfrm>
          <a:prstGeom prst="chevron">
            <a:avLst>
              <a:gd name="adj" fmla="val 28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BUILD AND MEASURE   INDICATORS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727029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</a:rPr>
              <a:t>Population served should be normalized considering also distances and litigation ratio of the given territory.</a:t>
            </a:r>
            <a:endParaRPr lang="it-IT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/>
          <p:cNvGrpSpPr/>
          <p:nvPr/>
        </p:nvGrpSpPr>
        <p:grpSpPr>
          <a:xfrm>
            <a:off x="3127922" y="1823308"/>
            <a:ext cx="5112635" cy="3303097"/>
            <a:chOff x="1403648" y="1052736"/>
            <a:chExt cx="5976731" cy="4006417"/>
          </a:xfrm>
        </p:grpSpPr>
        <p:sp>
          <p:nvSpPr>
            <p:cNvPr id="4" name="Figura a mano libera 3"/>
            <p:cNvSpPr/>
            <p:nvPr/>
          </p:nvSpPr>
          <p:spPr>
            <a:xfrm>
              <a:off x="1403648" y="1052736"/>
              <a:ext cx="5976731" cy="4006417"/>
            </a:xfrm>
            <a:custGeom>
              <a:avLst/>
              <a:gdLst>
                <a:gd name="connsiteX0" fmla="*/ 848139 w 5976731"/>
                <a:gd name="connsiteY0" fmla="*/ 1272209 h 4006417"/>
                <a:gd name="connsiteX1" fmla="*/ 940905 w 5976731"/>
                <a:gd name="connsiteY1" fmla="*/ 1285461 h 4006417"/>
                <a:gd name="connsiteX2" fmla="*/ 1192696 w 5976731"/>
                <a:gd name="connsiteY2" fmla="*/ 1258957 h 4006417"/>
                <a:gd name="connsiteX3" fmla="*/ 1470992 w 5976731"/>
                <a:gd name="connsiteY3" fmla="*/ 1219200 h 4006417"/>
                <a:gd name="connsiteX4" fmla="*/ 1563757 w 5976731"/>
                <a:gd name="connsiteY4" fmla="*/ 1152939 h 4006417"/>
                <a:gd name="connsiteX5" fmla="*/ 1616766 w 5976731"/>
                <a:gd name="connsiteY5" fmla="*/ 1126435 h 4006417"/>
                <a:gd name="connsiteX6" fmla="*/ 1709531 w 5976731"/>
                <a:gd name="connsiteY6" fmla="*/ 1073426 h 4006417"/>
                <a:gd name="connsiteX7" fmla="*/ 1802296 w 5976731"/>
                <a:gd name="connsiteY7" fmla="*/ 1007165 h 4006417"/>
                <a:gd name="connsiteX8" fmla="*/ 1895061 w 5976731"/>
                <a:gd name="connsiteY8" fmla="*/ 940905 h 4006417"/>
                <a:gd name="connsiteX9" fmla="*/ 2027583 w 5976731"/>
                <a:gd name="connsiteY9" fmla="*/ 848139 h 4006417"/>
                <a:gd name="connsiteX10" fmla="*/ 2107096 w 5976731"/>
                <a:gd name="connsiteY10" fmla="*/ 781878 h 4006417"/>
                <a:gd name="connsiteX11" fmla="*/ 2160105 w 5976731"/>
                <a:gd name="connsiteY11" fmla="*/ 755374 h 4006417"/>
                <a:gd name="connsiteX12" fmla="*/ 2199861 w 5976731"/>
                <a:gd name="connsiteY12" fmla="*/ 742122 h 4006417"/>
                <a:gd name="connsiteX13" fmla="*/ 2239618 w 5976731"/>
                <a:gd name="connsiteY13" fmla="*/ 715618 h 4006417"/>
                <a:gd name="connsiteX14" fmla="*/ 2279374 w 5976731"/>
                <a:gd name="connsiteY14" fmla="*/ 675861 h 4006417"/>
                <a:gd name="connsiteX15" fmla="*/ 2332383 w 5976731"/>
                <a:gd name="connsiteY15" fmla="*/ 662609 h 4006417"/>
                <a:gd name="connsiteX16" fmla="*/ 2491409 w 5976731"/>
                <a:gd name="connsiteY16" fmla="*/ 583096 h 4006417"/>
                <a:gd name="connsiteX17" fmla="*/ 2531166 w 5976731"/>
                <a:gd name="connsiteY17" fmla="*/ 569844 h 4006417"/>
                <a:gd name="connsiteX18" fmla="*/ 2597426 w 5976731"/>
                <a:gd name="connsiteY18" fmla="*/ 530087 h 4006417"/>
                <a:gd name="connsiteX19" fmla="*/ 2623931 w 5976731"/>
                <a:gd name="connsiteY19" fmla="*/ 503583 h 4006417"/>
                <a:gd name="connsiteX20" fmla="*/ 2663687 w 5976731"/>
                <a:gd name="connsiteY20" fmla="*/ 477078 h 4006417"/>
                <a:gd name="connsiteX21" fmla="*/ 2690192 w 5976731"/>
                <a:gd name="connsiteY21" fmla="*/ 450574 h 4006417"/>
                <a:gd name="connsiteX22" fmla="*/ 2729948 w 5976731"/>
                <a:gd name="connsiteY22" fmla="*/ 437322 h 4006417"/>
                <a:gd name="connsiteX23" fmla="*/ 2809461 w 5976731"/>
                <a:gd name="connsiteY23" fmla="*/ 397565 h 4006417"/>
                <a:gd name="connsiteX24" fmla="*/ 3074505 w 5976731"/>
                <a:gd name="connsiteY24" fmla="*/ 357809 h 4006417"/>
                <a:gd name="connsiteX25" fmla="*/ 3909392 w 5976731"/>
                <a:gd name="connsiteY25" fmla="*/ 318052 h 4006417"/>
                <a:gd name="connsiteX26" fmla="*/ 4346713 w 5976731"/>
                <a:gd name="connsiteY26" fmla="*/ 278296 h 4006417"/>
                <a:gd name="connsiteX27" fmla="*/ 4545496 w 5976731"/>
                <a:gd name="connsiteY27" fmla="*/ 251791 h 4006417"/>
                <a:gd name="connsiteX28" fmla="*/ 4717774 w 5976731"/>
                <a:gd name="connsiteY28" fmla="*/ 212035 h 4006417"/>
                <a:gd name="connsiteX29" fmla="*/ 4890053 w 5976731"/>
                <a:gd name="connsiteY29" fmla="*/ 185531 h 4006417"/>
                <a:gd name="connsiteX30" fmla="*/ 5062331 w 5976731"/>
                <a:gd name="connsiteY30" fmla="*/ 159026 h 4006417"/>
                <a:gd name="connsiteX31" fmla="*/ 5102087 w 5976731"/>
                <a:gd name="connsiteY31" fmla="*/ 132522 h 4006417"/>
                <a:gd name="connsiteX32" fmla="*/ 5141844 w 5976731"/>
                <a:gd name="connsiteY32" fmla="*/ 119270 h 4006417"/>
                <a:gd name="connsiteX33" fmla="*/ 5247861 w 5976731"/>
                <a:gd name="connsiteY33" fmla="*/ 39757 h 4006417"/>
                <a:gd name="connsiteX34" fmla="*/ 5274366 w 5976731"/>
                <a:gd name="connsiteY34" fmla="*/ 13252 h 4006417"/>
                <a:gd name="connsiteX35" fmla="*/ 5314122 w 5976731"/>
                <a:gd name="connsiteY35" fmla="*/ 0 h 4006417"/>
                <a:gd name="connsiteX36" fmla="*/ 5420139 w 5976731"/>
                <a:gd name="connsiteY36" fmla="*/ 13252 h 4006417"/>
                <a:gd name="connsiteX37" fmla="*/ 5499653 w 5976731"/>
                <a:gd name="connsiteY37" fmla="*/ 39757 h 4006417"/>
                <a:gd name="connsiteX38" fmla="*/ 5565913 w 5976731"/>
                <a:gd name="connsiteY38" fmla="*/ 92765 h 4006417"/>
                <a:gd name="connsiteX39" fmla="*/ 5592418 w 5976731"/>
                <a:gd name="connsiteY39" fmla="*/ 132522 h 4006417"/>
                <a:gd name="connsiteX40" fmla="*/ 5632174 w 5976731"/>
                <a:gd name="connsiteY40" fmla="*/ 198783 h 4006417"/>
                <a:gd name="connsiteX41" fmla="*/ 5645426 w 5976731"/>
                <a:gd name="connsiteY41" fmla="*/ 238539 h 4006417"/>
                <a:gd name="connsiteX42" fmla="*/ 5671931 w 5976731"/>
                <a:gd name="connsiteY42" fmla="*/ 265044 h 4006417"/>
                <a:gd name="connsiteX43" fmla="*/ 5738192 w 5976731"/>
                <a:gd name="connsiteY43" fmla="*/ 344557 h 4006417"/>
                <a:gd name="connsiteX44" fmla="*/ 5777948 w 5976731"/>
                <a:gd name="connsiteY44" fmla="*/ 437322 h 4006417"/>
                <a:gd name="connsiteX45" fmla="*/ 5804453 w 5976731"/>
                <a:gd name="connsiteY45" fmla="*/ 490331 h 4006417"/>
                <a:gd name="connsiteX46" fmla="*/ 5830957 w 5976731"/>
                <a:gd name="connsiteY46" fmla="*/ 583096 h 4006417"/>
                <a:gd name="connsiteX47" fmla="*/ 5857461 w 5976731"/>
                <a:gd name="connsiteY47" fmla="*/ 2226365 h 4006417"/>
                <a:gd name="connsiteX48" fmla="*/ 5883966 w 5976731"/>
                <a:gd name="connsiteY48" fmla="*/ 2279374 h 4006417"/>
                <a:gd name="connsiteX49" fmla="*/ 5936974 w 5976731"/>
                <a:gd name="connsiteY49" fmla="*/ 2358887 h 4006417"/>
                <a:gd name="connsiteX50" fmla="*/ 5963479 w 5976731"/>
                <a:gd name="connsiteY50" fmla="*/ 2398644 h 4006417"/>
                <a:gd name="connsiteX51" fmla="*/ 5976731 w 5976731"/>
                <a:gd name="connsiteY51" fmla="*/ 2438400 h 4006417"/>
                <a:gd name="connsiteX52" fmla="*/ 5963479 w 5976731"/>
                <a:gd name="connsiteY52" fmla="*/ 2504661 h 4006417"/>
                <a:gd name="connsiteX53" fmla="*/ 5923722 w 5976731"/>
                <a:gd name="connsiteY53" fmla="*/ 2531165 h 4006417"/>
                <a:gd name="connsiteX54" fmla="*/ 5883966 w 5976731"/>
                <a:gd name="connsiteY54" fmla="*/ 2544418 h 4006417"/>
                <a:gd name="connsiteX55" fmla="*/ 5791200 w 5976731"/>
                <a:gd name="connsiteY55" fmla="*/ 2570922 h 4006417"/>
                <a:gd name="connsiteX56" fmla="*/ 5724939 w 5976731"/>
                <a:gd name="connsiteY56" fmla="*/ 2597426 h 4006417"/>
                <a:gd name="connsiteX57" fmla="*/ 5645426 w 5976731"/>
                <a:gd name="connsiteY57" fmla="*/ 2623931 h 4006417"/>
                <a:gd name="connsiteX58" fmla="*/ 5526157 w 5976731"/>
                <a:gd name="connsiteY58" fmla="*/ 2716696 h 4006417"/>
                <a:gd name="connsiteX59" fmla="*/ 5486400 w 5976731"/>
                <a:gd name="connsiteY59" fmla="*/ 2729948 h 4006417"/>
                <a:gd name="connsiteX60" fmla="*/ 5353879 w 5976731"/>
                <a:gd name="connsiteY60" fmla="*/ 2782957 h 4006417"/>
                <a:gd name="connsiteX61" fmla="*/ 5261113 w 5976731"/>
                <a:gd name="connsiteY61" fmla="*/ 2862470 h 4006417"/>
                <a:gd name="connsiteX62" fmla="*/ 5208105 w 5976731"/>
                <a:gd name="connsiteY62" fmla="*/ 2875722 h 4006417"/>
                <a:gd name="connsiteX63" fmla="*/ 5168348 w 5976731"/>
                <a:gd name="connsiteY63" fmla="*/ 2888974 h 4006417"/>
                <a:gd name="connsiteX64" fmla="*/ 5049079 w 5976731"/>
                <a:gd name="connsiteY64" fmla="*/ 2941983 h 4006417"/>
                <a:gd name="connsiteX65" fmla="*/ 5022574 w 5976731"/>
                <a:gd name="connsiteY65" fmla="*/ 2968487 h 4006417"/>
                <a:gd name="connsiteX66" fmla="*/ 4969566 w 5976731"/>
                <a:gd name="connsiteY66" fmla="*/ 2981739 h 4006417"/>
                <a:gd name="connsiteX67" fmla="*/ 4916557 w 5976731"/>
                <a:gd name="connsiteY67" fmla="*/ 3008244 h 4006417"/>
                <a:gd name="connsiteX68" fmla="*/ 4876800 w 5976731"/>
                <a:gd name="connsiteY68" fmla="*/ 3048000 h 4006417"/>
                <a:gd name="connsiteX69" fmla="*/ 4823792 w 5976731"/>
                <a:gd name="connsiteY69" fmla="*/ 3061252 h 4006417"/>
                <a:gd name="connsiteX70" fmla="*/ 4784035 w 5976731"/>
                <a:gd name="connsiteY70" fmla="*/ 3074505 h 4006417"/>
                <a:gd name="connsiteX71" fmla="*/ 4731026 w 5976731"/>
                <a:gd name="connsiteY71" fmla="*/ 3087757 h 4006417"/>
                <a:gd name="connsiteX72" fmla="*/ 4691270 w 5976731"/>
                <a:gd name="connsiteY72" fmla="*/ 3101009 h 4006417"/>
                <a:gd name="connsiteX73" fmla="*/ 4518992 w 5976731"/>
                <a:gd name="connsiteY73" fmla="*/ 3114261 h 4006417"/>
                <a:gd name="connsiteX74" fmla="*/ 4426226 w 5976731"/>
                <a:gd name="connsiteY74" fmla="*/ 3140765 h 4006417"/>
                <a:gd name="connsiteX75" fmla="*/ 4320209 w 5976731"/>
                <a:gd name="connsiteY75" fmla="*/ 3154018 h 4006417"/>
                <a:gd name="connsiteX76" fmla="*/ 4134679 w 5976731"/>
                <a:gd name="connsiteY76" fmla="*/ 3180522 h 4006417"/>
                <a:gd name="connsiteX77" fmla="*/ 4028661 w 5976731"/>
                <a:gd name="connsiteY77" fmla="*/ 3193774 h 4006417"/>
                <a:gd name="connsiteX78" fmla="*/ 3856383 w 5976731"/>
                <a:gd name="connsiteY78" fmla="*/ 3220278 h 4006417"/>
                <a:gd name="connsiteX79" fmla="*/ 3578087 w 5976731"/>
                <a:gd name="connsiteY79" fmla="*/ 3246783 h 4006417"/>
                <a:gd name="connsiteX80" fmla="*/ 3498574 w 5976731"/>
                <a:gd name="connsiteY80" fmla="*/ 3273287 h 4006417"/>
                <a:gd name="connsiteX81" fmla="*/ 3392557 w 5976731"/>
                <a:gd name="connsiteY81" fmla="*/ 3339548 h 4006417"/>
                <a:gd name="connsiteX82" fmla="*/ 3313044 w 5976731"/>
                <a:gd name="connsiteY82" fmla="*/ 3379305 h 4006417"/>
                <a:gd name="connsiteX83" fmla="*/ 3273287 w 5976731"/>
                <a:gd name="connsiteY83" fmla="*/ 3392557 h 4006417"/>
                <a:gd name="connsiteX84" fmla="*/ 3220279 w 5976731"/>
                <a:gd name="connsiteY84" fmla="*/ 3419061 h 4006417"/>
                <a:gd name="connsiteX85" fmla="*/ 3180522 w 5976731"/>
                <a:gd name="connsiteY85" fmla="*/ 3445565 h 4006417"/>
                <a:gd name="connsiteX86" fmla="*/ 3127513 w 5976731"/>
                <a:gd name="connsiteY86" fmla="*/ 3458818 h 4006417"/>
                <a:gd name="connsiteX87" fmla="*/ 3048000 w 5976731"/>
                <a:gd name="connsiteY87" fmla="*/ 3485322 h 4006417"/>
                <a:gd name="connsiteX88" fmla="*/ 3008244 w 5976731"/>
                <a:gd name="connsiteY88" fmla="*/ 3511826 h 4006417"/>
                <a:gd name="connsiteX89" fmla="*/ 2902226 w 5976731"/>
                <a:gd name="connsiteY89" fmla="*/ 3564835 h 4006417"/>
                <a:gd name="connsiteX90" fmla="*/ 2822713 w 5976731"/>
                <a:gd name="connsiteY90" fmla="*/ 3604591 h 4006417"/>
                <a:gd name="connsiteX91" fmla="*/ 2729948 w 5976731"/>
                <a:gd name="connsiteY91" fmla="*/ 3670852 h 4006417"/>
                <a:gd name="connsiteX92" fmla="*/ 2610679 w 5976731"/>
                <a:gd name="connsiteY92" fmla="*/ 3763618 h 4006417"/>
                <a:gd name="connsiteX93" fmla="*/ 2517913 w 5976731"/>
                <a:gd name="connsiteY93" fmla="*/ 3803374 h 4006417"/>
                <a:gd name="connsiteX94" fmla="*/ 2491409 w 5976731"/>
                <a:gd name="connsiteY94" fmla="*/ 3843131 h 4006417"/>
                <a:gd name="connsiteX95" fmla="*/ 2332383 w 5976731"/>
                <a:gd name="connsiteY95" fmla="*/ 3882887 h 4006417"/>
                <a:gd name="connsiteX96" fmla="*/ 2173357 w 5976731"/>
                <a:gd name="connsiteY96" fmla="*/ 3922644 h 4006417"/>
                <a:gd name="connsiteX97" fmla="*/ 2120348 w 5976731"/>
                <a:gd name="connsiteY97" fmla="*/ 3949148 h 4006417"/>
                <a:gd name="connsiteX98" fmla="*/ 2080592 w 5976731"/>
                <a:gd name="connsiteY98" fmla="*/ 3962400 h 4006417"/>
                <a:gd name="connsiteX99" fmla="*/ 993913 w 5976731"/>
                <a:gd name="connsiteY99" fmla="*/ 3975652 h 4006417"/>
                <a:gd name="connsiteX100" fmla="*/ 622853 w 5976731"/>
                <a:gd name="connsiteY100" fmla="*/ 4002157 h 4006417"/>
                <a:gd name="connsiteX101" fmla="*/ 424070 w 5976731"/>
                <a:gd name="connsiteY101" fmla="*/ 3988905 h 4006417"/>
                <a:gd name="connsiteX102" fmla="*/ 318053 w 5976731"/>
                <a:gd name="connsiteY102" fmla="*/ 3962400 h 4006417"/>
                <a:gd name="connsiteX103" fmla="*/ 212035 w 5976731"/>
                <a:gd name="connsiteY103" fmla="*/ 3882887 h 4006417"/>
                <a:gd name="connsiteX104" fmla="*/ 172279 w 5976731"/>
                <a:gd name="connsiteY104" fmla="*/ 3856383 h 4006417"/>
                <a:gd name="connsiteX105" fmla="*/ 132522 w 5976731"/>
                <a:gd name="connsiteY105" fmla="*/ 3843131 h 4006417"/>
                <a:gd name="connsiteX106" fmla="*/ 119270 w 5976731"/>
                <a:gd name="connsiteY106" fmla="*/ 3803374 h 4006417"/>
                <a:gd name="connsiteX107" fmla="*/ 145774 w 5976731"/>
                <a:gd name="connsiteY107" fmla="*/ 3551583 h 4006417"/>
                <a:gd name="connsiteX108" fmla="*/ 172279 w 5976731"/>
                <a:gd name="connsiteY108" fmla="*/ 3485322 h 4006417"/>
                <a:gd name="connsiteX109" fmla="*/ 212035 w 5976731"/>
                <a:gd name="connsiteY109" fmla="*/ 3392557 h 4006417"/>
                <a:gd name="connsiteX110" fmla="*/ 251792 w 5976731"/>
                <a:gd name="connsiteY110" fmla="*/ 3299791 h 4006417"/>
                <a:gd name="connsiteX111" fmla="*/ 371061 w 5976731"/>
                <a:gd name="connsiteY111" fmla="*/ 3127513 h 4006417"/>
                <a:gd name="connsiteX112" fmla="*/ 397566 w 5976731"/>
                <a:gd name="connsiteY112" fmla="*/ 3048000 h 4006417"/>
                <a:gd name="connsiteX113" fmla="*/ 437322 w 5976731"/>
                <a:gd name="connsiteY113" fmla="*/ 2955235 h 4006417"/>
                <a:gd name="connsiteX114" fmla="*/ 410818 w 5976731"/>
                <a:gd name="connsiteY114" fmla="*/ 2690191 h 4006417"/>
                <a:gd name="connsiteX115" fmla="*/ 357809 w 5976731"/>
                <a:gd name="connsiteY115" fmla="*/ 2650435 h 4006417"/>
                <a:gd name="connsiteX116" fmla="*/ 331305 w 5976731"/>
                <a:gd name="connsiteY116" fmla="*/ 2610678 h 4006417"/>
                <a:gd name="connsiteX117" fmla="*/ 238539 w 5976731"/>
                <a:gd name="connsiteY117" fmla="*/ 2557670 h 4006417"/>
                <a:gd name="connsiteX118" fmla="*/ 198783 w 5976731"/>
                <a:gd name="connsiteY118" fmla="*/ 2531165 h 4006417"/>
                <a:gd name="connsiteX119" fmla="*/ 92766 w 5976731"/>
                <a:gd name="connsiteY119" fmla="*/ 2464905 h 4006417"/>
                <a:gd name="connsiteX120" fmla="*/ 53009 w 5976731"/>
                <a:gd name="connsiteY120" fmla="*/ 2332383 h 4006417"/>
                <a:gd name="connsiteX121" fmla="*/ 26505 w 5976731"/>
                <a:gd name="connsiteY121" fmla="*/ 2252870 h 4006417"/>
                <a:gd name="connsiteX122" fmla="*/ 0 w 5976731"/>
                <a:gd name="connsiteY122" fmla="*/ 2146852 h 4006417"/>
                <a:gd name="connsiteX123" fmla="*/ 26505 w 5976731"/>
                <a:gd name="connsiteY123" fmla="*/ 1987826 h 4006417"/>
                <a:gd name="connsiteX124" fmla="*/ 66261 w 5976731"/>
                <a:gd name="connsiteY124" fmla="*/ 1934818 h 4006417"/>
                <a:gd name="connsiteX125" fmla="*/ 145774 w 5976731"/>
                <a:gd name="connsiteY125" fmla="*/ 1828800 h 4006417"/>
                <a:gd name="connsiteX126" fmla="*/ 172279 w 5976731"/>
                <a:gd name="connsiteY126" fmla="*/ 1802296 h 4006417"/>
                <a:gd name="connsiteX127" fmla="*/ 212035 w 5976731"/>
                <a:gd name="connsiteY127" fmla="*/ 1789044 h 4006417"/>
                <a:gd name="connsiteX128" fmla="*/ 265044 w 5976731"/>
                <a:gd name="connsiteY128" fmla="*/ 1749287 h 4006417"/>
                <a:gd name="connsiteX129" fmla="*/ 304800 w 5976731"/>
                <a:gd name="connsiteY129" fmla="*/ 1709531 h 4006417"/>
                <a:gd name="connsiteX130" fmla="*/ 344557 w 5976731"/>
                <a:gd name="connsiteY130" fmla="*/ 1683026 h 4006417"/>
                <a:gd name="connsiteX131" fmla="*/ 490331 w 5976731"/>
                <a:gd name="connsiteY131" fmla="*/ 1616765 h 4006417"/>
                <a:gd name="connsiteX132" fmla="*/ 556592 w 5976731"/>
                <a:gd name="connsiteY132" fmla="*/ 1524000 h 4006417"/>
                <a:gd name="connsiteX133" fmla="*/ 609600 w 5976731"/>
                <a:gd name="connsiteY133" fmla="*/ 1497496 h 4006417"/>
                <a:gd name="connsiteX134" fmla="*/ 649357 w 5976731"/>
                <a:gd name="connsiteY134" fmla="*/ 1470991 h 4006417"/>
                <a:gd name="connsiteX135" fmla="*/ 689113 w 5976731"/>
                <a:gd name="connsiteY135" fmla="*/ 1457739 h 4006417"/>
                <a:gd name="connsiteX136" fmla="*/ 742122 w 5976731"/>
                <a:gd name="connsiteY136" fmla="*/ 1431235 h 4006417"/>
                <a:gd name="connsiteX137" fmla="*/ 861392 w 5976731"/>
                <a:gd name="connsiteY137" fmla="*/ 1338470 h 4006417"/>
                <a:gd name="connsiteX138" fmla="*/ 914400 w 5976731"/>
                <a:gd name="connsiteY138" fmla="*/ 1298713 h 400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976731" h="4006417">
                  <a:moveTo>
                    <a:pt x="848139" y="1272209"/>
                  </a:moveTo>
                  <a:cubicBezTo>
                    <a:pt x="879061" y="1276626"/>
                    <a:pt x="909669" y="1285461"/>
                    <a:pt x="940905" y="1285461"/>
                  </a:cubicBezTo>
                  <a:cubicBezTo>
                    <a:pt x="1048096" y="1285461"/>
                    <a:pt x="1099235" y="1274534"/>
                    <a:pt x="1192696" y="1258957"/>
                  </a:cubicBezTo>
                  <a:cubicBezTo>
                    <a:pt x="1373081" y="1186801"/>
                    <a:pt x="1091213" y="1291538"/>
                    <a:pt x="1470992" y="1219200"/>
                  </a:cubicBezTo>
                  <a:cubicBezTo>
                    <a:pt x="1546306" y="1204855"/>
                    <a:pt x="1519846" y="1182213"/>
                    <a:pt x="1563757" y="1152939"/>
                  </a:cubicBezTo>
                  <a:cubicBezTo>
                    <a:pt x="1580194" y="1141981"/>
                    <a:pt x="1600014" y="1136905"/>
                    <a:pt x="1616766" y="1126435"/>
                  </a:cubicBezTo>
                  <a:cubicBezTo>
                    <a:pt x="1708459" y="1069127"/>
                    <a:pt x="1631422" y="1099462"/>
                    <a:pt x="1709531" y="1073426"/>
                  </a:cubicBezTo>
                  <a:cubicBezTo>
                    <a:pt x="1787818" y="955996"/>
                    <a:pt x="1663613" y="1126036"/>
                    <a:pt x="1802296" y="1007165"/>
                  </a:cubicBezTo>
                  <a:cubicBezTo>
                    <a:pt x="1902485" y="921288"/>
                    <a:pt x="1736899" y="972537"/>
                    <a:pt x="1895061" y="940905"/>
                  </a:cubicBezTo>
                  <a:cubicBezTo>
                    <a:pt x="1929276" y="918095"/>
                    <a:pt x="1993242" y="877574"/>
                    <a:pt x="2027583" y="848139"/>
                  </a:cubicBezTo>
                  <a:cubicBezTo>
                    <a:pt x="2082398" y="801154"/>
                    <a:pt x="2048519" y="815351"/>
                    <a:pt x="2107096" y="781878"/>
                  </a:cubicBezTo>
                  <a:cubicBezTo>
                    <a:pt x="2124248" y="772077"/>
                    <a:pt x="2141947" y="763156"/>
                    <a:pt x="2160105" y="755374"/>
                  </a:cubicBezTo>
                  <a:cubicBezTo>
                    <a:pt x="2172944" y="749871"/>
                    <a:pt x="2187367" y="748369"/>
                    <a:pt x="2199861" y="742122"/>
                  </a:cubicBezTo>
                  <a:cubicBezTo>
                    <a:pt x="2214107" y="734999"/>
                    <a:pt x="2227382" y="725814"/>
                    <a:pt x="2239618" y="715618"/>
                  </a:cubicBezTo>
                  <a:cubicBezTo>
                    <a:pt x="2254016" y="703620"/>
                    <a:pt x="2263102" y="685159"/>
                    <a:pt x="2279374" y="675861"/>
                  </a:cubicBezTo>
                  <a:cubicBezTo>
                    <a:pt x="2295188" y="666825"/>
                    <a:pt x="2314713" y="667026"/>
                    <a:pt x="2332383" y="662609"/>
                  </a:cubicBezTo>
                  <a:cubicBezTo>
                    <a:pt x="2401771" y="593219"/>
                    <a:pt x="2354359" y="628778"/>
                    <a:pt x="2491409" y="583096"/>
                  </a:cubicBezTo>
                  <a:lnTo>
                    <a:pt x="2531166" y="569844"/>
                  </a:lnTo>
                  <a:cubicBezTo>
                    <a:pt x="2598317" y="502690"/>
                    <a:pt x="2511416" y="581692"/>
                    <a:pt x="2597426" y="530087"/>
                  </a:cubicBezTo>
                  <a:cubicBezTo>
                    <a:pt x="2608140" y="523659"/>
                    <a:pt x="2614175" y="511388"/>
                    <a:pt x="2623931" y="503583"/>
                  </a:cubicBezTo>
                  <a:cubicBezTo>
                    <a:pt x="2636368" y="493633"/>
                    <a:pt x="2651250" y="487028"/>
                    <a:pt x="2663687" y="477078"/>
                  </a:cubicBezTo>
                  <a:cubicBezTo>
                    <a:pt x="2673443" y="469273"/>
                    <a:pt x="2679478" y="457002"/>
                    <a:pt x="2690192" y="450574"/>
                  </a:cubicBezTo>
                  <a:cubicBezTo>
                    <a:pt x="2702170" y="443387"/>
                    <a:pt x="2716696" y="441739"/>
                    <a:pt x="2729948" y="437322"/>
                  </a:cubicBezTo>
                  <a:cubicBezTo>
                    <a:pt x="2767300" y="399971"/>
                    <a:pt x="2747294" y="410887"/>
                    <a:pt x="2809461" y="397565"/>
                  </a:cubicBezTo>
                  <a:cubicBezTo>
                    <a:pt x="2922553" y="373331"/>
                    <a:pt x="2959206" y="364727"/>
                    <a:pt x="3074505" y="357809"/>
                  </a:cubicBezTo>
                  <a:cubicBezTo>
                    <a:pt x="3323767" y="342853"/>
                    <a:pt x="3647652" y="329433"/>
                    <a:pt x="3909392" y="318052"/>
                  </a:cubicBezTo>
                  <a:cubicBezTo>
                    <a:pt x="4055166" y="304800"/>
                    <a:pt x="4207849" y="324583"/>
                    <a:pt x="4346713" y="278296"/>
                  </a:cubicBezTo>
                  <a:cubicBezTo>
                    <a:pt x="4436933" y="248223"/>
                    <a:pt x="4372549" y="266204"/>
                    <a:pt x="4545496" y="251791"/>
                  </a:cubicBezTo>
                  <a:cubicBezTo>
                    <a:pt x="4650836" y="209656"/>
                    <a:pt x="4579151" y="231838"/>
                    <a:pt x="4717774" y="212035"/>
                  </a:cubicBezTo>
                  <a:cubicBezTo>
                    <a:pt x="4775292" y="203818"/>
                    <a:pt x="4832535" y="193748"/>
                    <a:pt x="4890053" y="185531"/>
                  </a:cubicBezTo>
                  <a:cubicBezTo>
                    <a:pt x="5058523" y="161464"/>
                    <a:pt x="4935784" y="184335"/>
                    <a:pt x="5062331" y="159026"/>
                  </a:cubicBezTo>
                  <a:cubicBezTo>
                    <a:pt x="5075583" y="150191"/>
                    <a:pt x="5087841" y="139645"/>
                    <a:pt x="5102087" y="132522"/>
                  </a:cubicBezTo>
                  <a:cubicBezTo>
                    <a:pt x="5114581" y="126275"/>
                    <a:pt x="5130059" y="126770"/>
                    <a:pt x="5141844" y="119270"/>
                  </a:cubicBezTo>
                  <a:cubicBezTo>
                    <a:pt x="5179112" y="95554"/>
                    <a:pt x="5216625" y="70993"/>
                    <a:pt x="5247861" y="39757"/>
                  </a:cubicBezTo>
                  <a:cubicBezTo>
                    <a:pt x="5256696" y="30922"/>
                    <a:pt x="5263652" y="19680"/>
                    <a:pt x="5274366" y="13252"/>
                  </a:cubicBezTo>
                  <a:cubicBezTo>
                    <a:pt x="5286344" y="6065"/>
                    <a:pt x="5300870" y="4417"/>
                    <a:pt x="5314122" y="0"/>
                  </a:cubicBezTo>
                  <a:cubicBezTo>
                    <a:pt x="5349461" y="4417"/>
                    <a:pt x="5385316" y="5790"/>
                    <a:pt x="5420139" y="13252"/>
                  </a:cubicBezTo>
                  <a:cubicBezTo>
                    <a:pt x="5447457" y="19106"/>
                    <a:pt x="5499653" y="39757"/>
                    <a:pt x="5499653" y="39757"/>
                  </a:cubicBezTo>
                  <a:cubicBezTo>
                    <a:pt x="5575610" y="153693"/>
                    <a:pt x="5474470" y="19610"/>
                    <a:pt x="5565913" y="92765"/>
                  </a:cubicBezTo>
                  <a:cubicBezTo>
                    <a:pt x="5578350" y="102715"/>
                    <a:pt x="5583583" y="119270"/>
                    <a:pt x="5592418" y="132522"/>
                  </a:cubicBezTo>
                  <a:cubicBezTo>
                    <a:pt x="5629958" y="245143"/>
                    <a:pt x="5577602" y="107828"/>
                    <a:pt x="5632174" y="198783"/>
                  </a:cubicBezTo>
                  <a:cubicBezTo>
                    <a:pt x="5639361" y="210761"/>
                    <a:pt x="5638239" y="226561"/>
                    <a:pt x="5645426" y="238539"/>
                  </a:cubicBezTo>
                  <a:cubicBezTo>
                    <a:pt x="5651854" y="249253"/>
                    <a:pt x="5665000" y="254648"/>
                    <a:pt x="5671931" y="265044"/>
                  </a:cubicBezTo>
                  <a:cubicBezTo>
                    <a:pt x="5725735" y="345749"/>
                    <a:pt x="5665730" y="296249"/>
                    <a:pt x="5738192" y="344557"/>
                  </a:cubicBezTo>
                  <a:cubicBezTo>
                    <a:pt x="5826102" y="520376"/>
                    <a:pt x="5719445" y="300816"/>
                    <a:pt x="5777948" y="437322"/>
                  </a:cubicBezTo>
                  <a:cubicBezTo>
                    <a:pt x="5785730" y="455480"/>
                    <a:pt x="5796671" y="472173"/>
                    <a:pt x="5804453" y="490331"/>
                  </a:cubicBezTo>
                  <a:cubicBezTo>
                    <a:pt x="5815860" y="516947"/>
                    <a:pt x="5824232" y="556197"/>
                    <a:pt x="5830957" y="583096"/>
                  </a:cubicBezTo>
                  <a:cubicBezTo>
                    <a:pt x="5839792" y="1130852"/>
                    <a:pt x="5840350" y="1678805"/>
                    <a:pt x="5857461" y="2226365"/>
                  </a:cubicBezTo>
                  <a:cubicBezTo>
                    <a:pt x="5858078" y="2246111"/>
                    <a:pt x="5873802" y="2262434"/>
                    <a:pt x="5883966" y="2279374"/>
                  </a:cubicBezTo>
                  <a:cubicBezTo>
                    <a:pt x="5900355" y="2306689"/>
                    <a:pt x="5919305" y="2332383"/>
                    <a:pt x="5936974" y="2358887"/>
                  </a:cubicBezTo>
                  <a:lnTo>
                    <a:pt x="5963479" y="2398644"/>
                  </a:lnTo>
                  <a:cubicBezTo>
                    <a:pt x="5967896" y="2411896"/>
                    <a:pt x="5976731" y="2424431"/>
                    <a:pt x="5976731" y="2438400"/>
                  </a:cubicBezTo>
                  <a:cubicBezTo>
                    <a:pt x="5976731" y="2460924"/>
                    <a:pt x="5974654" y="2485104"/>
                    <a:pt x="5963479" y="2504661"/>
                  </a:cubicBezTo>
                  <a:cubicBezTo>
                    <a:pt x="5955577" y="2518490"/>
                    <a:pt x="5937968" y="2524042"/>
                    <a:pt x="5923722" y="2531165"/>
                  </a:cubicBezTo>
                  <a:cubicBezTo>
                    <a:pt x="5911228" y="2537412"/>
                    <a:pt x="5897346" y="2540404"/>
                    <a:pt x="5883966" y="2544418"/>
                  </a:cubicBezTo>
                  <a:cubicBezTo>
                    <a:pt x="5853163" y="2553659"/>
                    <a:pt x="5821709" y="2560753"/>
                    <a:pt x="5791200" y="2570922"/>
                  </a:cubicBezTo>
                  <a:cubicBezTo>
                    <a:pt x="5768632" y="2578444"/>
                    <a:pt x="5747295" y="2589296"/>
                    <a:pt x="5724939" y="2597426"/>
                  </a:cubicBezTo>
                  <a:cubicBezTo>
                    <a:pt x="5698683" y="2606974"/>
                    <a:pt x="5645426" y="2623931"/>
                    <a:pt x="5645426" y="2623931"/>
                  </a:cubicBezTo>
                  <a:cubicBezTo>
                    <a:pt x="5611124" y="2658233"/>
                    <a:pt x="5573709" y="2700846"/>
                    <a:pt x="5526157" y="2716696"/>
                  </a:cubicBezTo>
                  <a:lnTo>
                    <a:pt x="5486400" y="2729948"/>
                  </a:lnTo>
                  <a:cubicBezTo>
                    <a:pt x="5409564" y="2806786"/>
                    <a:pt x="5490185" y="2742066"/>
                    <a:pt x="5353879" y="2782957"/>
                  </a:cubicBezTo>
                  <a:cubicBezTo>
                    <a:pt x="5314372" y="2794809"/>
                    <a:pt x="5292371" y="2842934"/>
                    <a:pt x="5261113" y="2862470"/>
                  </a:cubicBezTo>
                  <a:cubicBezTo>
                    <a:pt x="5245668" y="2872123"/>
                    <a:pt x="5225617" y="2870719"/>
                    <a:pt x="5208105" y="2875722"/>
                  </a:cubicBezTo>
                  <a:cubicBezTo>
                    <a:pt x="5194673" y="2879560"/>
                    <a:pt x="5181600" y="2884557"/>
                    <a:pt x="5168348" y="2888974"/>
                  </a:cubicBezTo>
                  <a:cubicBezTo>
                    <a:pt x="5051406" y="2966935"/>
                    <a:pt x="5238319" y="2847363"/>
                    <a:pt x="5049079" y="2941983"/>
                  </a:cubicBezTo>
                  <a:cubicBezTo>
                    <a:pt x="5037904" y="2947571"/>
                    <a:pt x="5033749" y="2962899"/>
                    <a:pt x="5022574" y="2968487"/>
                  </a:cubicBezTo>
                  <a:cubicBezTo>
                    <a:pt x="5006284" y="2976632"/>
                    <a:pt x="4987235" y="2977322"/>
                    <a:pt x="4969566" y="2981739"/>
                  </a:cubicBezTo>
                  <a:cubicBezTo>
                    <a:pt x="4951896" y="2990574"/>
                    <a:pt x="4932633" y="2996761"/>
                    <a:pt x="4916557" y="3008244"/>
                  </a:cubicBezTo>
                  <a:cubicBezTo>
                    <a:pt x="4901306" y="3019137"/>
                    <a:pt x="4893072" y="3038702"/>
                    <a:pt x="4876800" y="3048000"/>
                  </a:cubicBezTo>
                  <a:cubicBezTo>
                    <a:pt x="4860987" y="3057036"/>
                    <a:pt x="4841304" y="3056248"/>
                    <a:pt x="4823792" y="3061252"/>
                  </a:cubicBezTo>
                  <a:cubicBezTo>
                    <a:pt x="4810360" y="3065090"/>
                    <a:pt x="4797467" y="3070667"/>
                    <a:pt x="4784035" y="3074505"/>
                  </a:cubicBezTo>
                  <a:cubicBezTo>
                    <a:pt x="4766522" y="3079509"/>
                    <a:pt x="4748539" y="3082753"/>
                    <a:pt x="4731026" y="3087757"/>
                  </a:cubicBezTo>
                  <a:cubicBezTo>
                    <a:pt x="4717595" y="3091594"/>
                    <a:pt x="4705131" y="3099276"/>
                    <a:pt x="4691270" y="3101009"/>
                  </a:cubicBezTo>
                  <a:cubicBezTo>
                    <a:pt x="4634119" y="3108153"/>
                    <a:pt x="4576418" y="3109844"/>
                    <a:pt x="4518992" y="3114261"/>
                  </a:cubicBezTo>
                  <a:cubicBezTo>
                    <a:pt x="4487480" y="3124765"/>
                    <a:pt x="4459508" y="3135218"/>
                    <a:pt x="4426226" y="3140765"/>
                  </a:cubicBezTo>
                  <a:cubicBezTo>
                    <a:pt x="4391097" y="3146620"/>
                    <a:pt x="4355548" y="3149600"/>
                    <a:pt x="4320209" y="3154018"/>
                  </a:cubicBezTo>
                  <a:cubicBezTo>
                    <a:pt x="4231288" y="3183658"/>
                    <a:pt x="4304414" y="3162655"/>
                    <a:pt x="4134679" y="3180522"/>
                  </a:cubicBezTo>
                  <a:cubicBezTo>
                    <a:pt x="4099260" y="3184250"/>
                    <a:pt x="4064000" y="3189357"/>
                    <a:pt x="4028661" y="3193774"/>
                  </a:cubicBezTo>
                  <a:cubicBezTo>
                    <a:pt x="3941478" y="3215570"/>
                    <a:pt x="3983582" y="3207558"/>
                    <a:pt x="3856383" y="3220278"/>
                  </a:cubicBezTo>
                  <a:lnTo>
                    <a:pt x="3578087" y="3246783"/>
                  </a:lnTo>
                  <a:cubicBezTo>
                    <a:pt x="3551583" y="3255618"/>
                    <a:pt x="3521820" y="3257790"/>
                    <a:pt x="3498574" y="3273287"/>
                  </a:cubicBezTo>
                  <a:cubicBezTo>
                    <a:pt x="3369201" y="3359536"/>
                    <a:pt x="3558086" y="3306443"/>
                    <a:pt x="3392557" y="3339548"/>
                  </a:cubicBezTo>
                  <a:cubicBezTo>
                    <a:pt x="3366053" y="3352800"/>
                    <a:pt x="3340123" y="3367270"/>
                    <a:pt x="3313044" y="3379305"/>
                  </a:cubicBezTo>
                  <a:cubicBezTo>
                    <a:pt x="3300279" y="3384978"/>
                    <a:pt x="3286127" y="3387054"/>
                    <a:pt x="3273287" y="3392557"/>
                  </a:cubicBezTo>
                  <a:cubicBezTo>
                    <a:pt x="3255129" y="3400339"/>
                    <a:pt x="3237431" y="3409260"/>
                    <a:pt x="3220279" y="3419061"/>
                  </a:cubicBezTo>
                  <a:cubicBezTo>
                    <a:pt x="3206450" y="3426963"/>
                    <a:pt x="3195161" y="3439291"/>
                    <a:pt x="3180522" y="3445565"/>
                  </a:cubicBezTo>
                  <a:cubicBezTo>
                    <a:pt x="3163781" y="3452740"/>
                    <a:pt x="3144958" y="3453584"/>
                    <a:pt x="3127513" y="3458818"/>
                  </a:cubicBezTo>
                  <a:cubicBezTo>
                    <a:pt x="3100753" y="3466846"/>
                    <a:pt x="3074504" y="3476487"/>
                    <a:pt x="3048000" y="3485322"/>
                  </a:cubicBezTo>
                  <a:cubicBezTo>
                    <a:pt x="3034748" y="3494157"/>
                    <a:pt x="3022226" y="3504199"/>
                    <a:pt x="3008244" y="3511826"/>
                  </a:cubicBezTo>
                  <a:cubicBezTo>
                    <a:pt x="2973558" y="3530746"/>
                    <a:pt x="2935101" y="3542918"/>
                    <a:pt x="2902226" y="3564835"/>
                  </a:cubicBezTo>
                  <a:cubicBezTo>
                    <a:pt x="2850847" y="3599088"/>
                    <a:pt x="2877580" y="3586303"/>
                    <a:pt x="2822713" y="3604591"/>
                  </a:cubicBezTo>
                  <a:cubicBezTo>
                    <a:pt x="2791257" y="3625562"/>
                    <a:pt x="2758704" y="3646204"/>
                    <a:pt x="2729948" y="3670852"/>
                  </a:cubicBezTo>
                  <a:cubicBezTo>
                    <a:pt x="2686289" y="3708274"/>
                    <a:pt x="2674136" y="3742466"/>
                    <a:pt x="2610679" y="3763618"/>
                  </a:cubicBezTo>
                  <a:cubicBezTo>
                    <a:pt x="2552181" y="3783117"/>
                    <a:pt x="2583416" y="3770623"/>
                    <a:pt x="2517913" y="3803374"/>
                  </a:cubicBezTo>
                  <a:cubicBezTo>
                    <a:pt x="2509078" y="3816626"/>
                    <a:pt x="2503645" y="3832935"/>
                    <a:pt x="2491409" y="3843131"/>
                  </a:cubicBezTo>
                  <a:cubicBezTo>
                    <a:pt x="2442960" y="3883505"/>
                    <a:pt x="2392356" y="3870892"/>
                    <a:pt x="2332383" y="3882887"/>
                  </a:cubicBezTo>
                  <a:cubicBezTo>
                    <a:pt x="2278804" y="3893603"/>
                    <a:pt x="2222229" y="3898209"/>
                    <a:pt x="2173357" y="3922644"/>
                  </a:cubicBezTo>
                  <a:cubicBezTo>
                    <a:pt x="2155687" y="3931479"/>
                    <a:pt x="2138506" y="3941366"/>
                    <a:pt x="2120348" y="3949148"/>
                  </a:cubicBezTo>
                  <a:cubicBezTo>
                    <a:pt x="2107509" y="3954651"/>
                    <a:pt x="2094557" y="3962071"/>
                    <a:pt x="2080592" y="3962400"/>
                  </a:cubicBezTo>
                  <a:cubicBezTo>
                    <a:pt x="1718439" y="3970921"/>
                    <a:pt x="1356139" y="3971235"/>
                    <a:pt x="993913" y="3975652"/>
                  </a:cubicBezTo>
                  <a:cubicBezTo>
                    <a:pt x="854543" y="4022112"/>
                    <a:pt x="926687" y="4002157"/>
                    <a:pt x="622853" y="4002157"/>
                  </a:cubicBezTo>
                  <a:cubicBezTo>
                    <a:pt x="556445" y="4002157"/>
                    <a:pt x="490331" y="3993322"/>
                    <a:pt x="424070" y="3988905"/>
                  </a:cubicBezTo>
                  <a:cubicBezTo>
                    <a:pt x="418781" y="3987847"/>
                    <a:pt x="332870" y="3973513"/>
                    <a:pt x="318053" y="3962400"/>
                  </a:cubicBezTo>
                  <a:cubicBezTo>
                    <a:pt x="196233" y="3871035"/>
                    <a:pt x="301854" y="3912826"/>
                    <a:pt x="212035" y="3882887"/>
                  </a:cubicBezTo>
                  <a:cubicBezTo>
                    <a:pt x="198783" y="3874052"/>
                    <a:pt x="186525" y="3863506"/>
                    <a:pt x="172279" y="3856383"/>
                  </a:cubicBezTo>
                  <a:cubicBezTo>
                    <a:pt x="159785" y="3850136"/>
                    <a:pt x="142400" y="3853009"/>
                    <a:pt x="132522" y="3843131"/>
                  </a:cubicBezTo>
                  <a:cubicBezTo>
                    <a:pt x="122644" y="3833253"/>
                    <a:pt x="123687" y="3816626"/>
                    <a:pt x="119270" y="3803374"/>
                  </a:cubicBezTo>
                  <a:cubicBezTo>
                    <a:pt x="128105" y="3719444"/>
                    <a:pt x="131900" y="3634829"/>
                    <a:pt x="145774" y="3551583"/>
                  </a:cubicBezTo>
                  <a:cubicBezTo>
                    <a:pt x="149685" y="3528118"/>
                    <a:pt x="163926" y="3507596"/>
                    <a:pt x="172279" y="3485322"/>
                  </a:cubicBezTo>
                  <a:cubicBezTo>
                    <a:pt x="234448" y="3319538"/>
                    <a:pt x="118940" y="3609781"/>
                    <a:pt x="212035" y="3392557"/>
                  </a:cubicBezTo>
                  <a:cubicBezTo>
                    <a:pt x="237627" y="3332841"/>
                    <a:pt x="210423" y="3367016"/>
                    <a:pt x="251792" y="3299791"/>
                  </a:cubicBezTo>
                  <a:cubicBezTo>
                    <a:pt x="304226" y="3214587"/>
                    <a:pt x="320817" y="3194506"/>
                    <a:pt x="371061" y="3127513"/>
                  </a:cubicBezTo>
                  <a:cubicBezTo>
                    <a:pt x="379896" y="3101009"/>
                    <a:pt x="385072" y="3072989"/>
                    <a:pt x="397566" y="3048000"/>
                  </a:cubicBezTo>
                  <a:cubicBezTo>
                    <a:pt x="430317" y="2982497"/>
                    <a:pt x="417823" y="3013732"/>
                    <a:pt x="437322" y="2955235"/>
                  </a:cubicBezTo>
                  <a:cubicBezTo>
                    <a:pt x="428487" y="2866887"/>
                    <a:pt x="433230" y="2776104"/>
                    <a:pt x="410818" y="2690191"/>
                  </a:cubicBezTo>
                  <a:cubicBezTo>
                    <a:pt x="405243" y="2668819"/>
                    <a:pt x="373427" y="2666053"/>
                    <a:pt x="357809" y="2650435"/>
                  </a:cubicBezTo>
                  <a:cubicBezTo>
                    <a:pt x="346547" y="2639173"/>
                    <a:pt x="342567" y="2621940"/>
                    <a:pt x="331305" y="2610678"/>
                  </a:cubicBezTo>
                  <a:cubicBezTo>
                    <a:pt x="291191" y="2570564"/>
                    <a:pt x="284026" y="2572832"/>
                    <a:pt x="238539" y="2557670"/>
                  </a:cubicBezTo>
                  <a:cubicBezTo>
                    <a:pt x="225287" y="2548835"/>
                    <a:pt x="212289" y="2539606"/>
                    <a:pt x="198783" y="2531165"/>
                  </a:cubicBezTo>
                  <a:cubicBezTo>
                    <a:pt x="70886" y="2451229"/>
                    <a:pt x="183621" y="2525475"/>
                    <a:pt x="92766" y="2464905"/>
                  </a:cubicBezTo>
                  <a:cubicBezTo>
                    <a:pt x="56173" y="2355132"/>
                    <a:pt x="113669" y="2529531"/>
                    <a:pt x="53009" y="2332383"/>
                  </a:cubicBezTo>
                  <a:cubicBezTo>
                    <a:pt x="44793" y="2305680"/>
                    <a:pt x="33281" y="2279974"/>
                    <a:pt x="26505" y="2252870"/>
                  </a:cubicBezTo>
                  <a:lnTo>
                    <a:pt x="0" y="2146852"/>
                  </a:lnTo>
                  <a:cubicBezTo>
                    <a:pt x="1243" y="2136907"/>
                    <a:pt x="11913" y="2017011"/>
                    <a:pt x="26505" y="1987826"/>
                  </a:cubicBezTo>
                  <a:cubicBezTo>
                    <a:pt x="36382" y="1968071"/>
                    <a:pt x="53423" y="1952791"/>
                    <a:pt x="66261" y="1934818"/>
                  </a:cubicBezTo>
                  <a:cubicBezTo>
                    <a:pt x="113873" y="1868162"/>
                    <a:pt x="73197" y="1913473"/>
                    <a:pt x="145774" y="1828800"/>
                  </a:cubicBezTo>
                  <a:cubicBezTo>
                    <a:pt x="153905" y="1819314"/>
                    <a:pt x="161565" y="1808724"/>
                    <a:pt x="172279" y="1802296"/>
                  </a:cubicBezTo>
                  <a:cubicBezTo>
                    <a:pt x="184257" y="1795109"/>
                    <a:pt x="198783" y="1793461"/>
                    <a:pt x="212035" y="1789044"/>
                  </a:cubicBezTo>
                  <a:cubicBezTo>
                    <a:pt x="229705" y="1775792"/>
                    <a:pt x="248274" y="1763661"/>
                    <a:pt x="265044" y="1749287"/>
                  </a:cubicBezTo>
                  <a:cubicBezTo>
                    <a:pt x="279273" y="1737090"/>
                    <a:pt x="290403" y="1721529"/>
                    <a:pt x="304800" y="1709531"/>
                  </a:cubicBezTo>
                  <a:cubicBezTo>
                    <a:pt x="317036" y="1699335"/>
                    <a:pt x="330574" y="1690653"/>
                    <a:pt x="344557" y="1683026"/>
                  </a:cubicBezTo>
                  <a:cubicBezTo>
                    <a:pt x="437669" y="1632238"/>
                    <a:pt x="422072" y="1639519"/>
                    <a:pt x="490331" y="1616765"/>
                  </a:cubicBezTo>
                  <a:cubicBezTo>
                    <a:pt x="502747" y="1598141"/>
                    <a:pt x="543806" y="1534959"/>
                    <a:pt x="556592" y="1524000"/>
                  </a:cubicBezTo>
                  <a:cubicBezTo>
                    <a:pt x="571591" y="1511144"/>
                    <a:pt x="592448" y="1507297"/>
                    <a:pt x="609600" y="1497496"/>
                  </a:cubicBezTo>
                  <a:cubicBezTo>
                    <a:pt x="623429" y="1489594"/>
                    <a:pt x="635111" y="1478114"/>
                    <a:pt x="649357" y="1470991"/>
                  </a:cubicBezTo>
                  <a:cubicBezTo>
                    <a:pt x="661851" y="1464744"/>
                    <a:pt x="676274" y="1463242"/>
                    <a:pt x="689113" y="1457739"/>
                  </a:cubicBezTo>
                  <a:cubicBezTo>
                    <a:pt x="707271" y="1449957"/>
                    <a:pt x="724452" y="1440070"/>
                    <a:pt x="742122" y="1431235"/>
                  </a:cubicBezTo>
                  <a:cubicBezTo>
                    <a:pt x="776425" y="1396932"/>
                    <a:pt x="813837" y="1354322"/>
                    <a:pt x="861392" y="1338470"/>
                  </a:cubicBezTo>
                  <a:cubicBezTo>
                    <a:pt x="910519" y="1322094"/>
                    <a:pt x="894901" y="1337712"/>
                    <a:pt x="914400" y="129871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3884756" y="3324740"/>
              <a:ext cx="288032" cy="216024"/>
              <a:chOff x="513048" y="328904"/>
              <a:chExt cx="288032" cy="216024"/>
            </a:xfrm>
          </p:grpSpPr>
          <p:sp>
            <p:nvSpPr>
              <p:cNvPr id="5" name="Ovale 4"/>
              <p:cNvSpPr/>
              <p:nvPr/>
            </p:nvSpPr>
            <p:spPr>
              <a:xfrm>
                <a:off x="611560" y="40466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513048" y="328904"/>
                <a:ext cx="288032" cy="2160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4716016" y="1844824"/>
              <a:ext cx="288032" cy="216024"/>
              <a:chOff x="513048" y="328904"/>
              <a:chExt cx="288032" cy="216024"/>
            </a:xfrm>
          </p:grpSpPr>
          <p:sp>
            <p:nvSpPr>
              <p:cNvPr id="9" name="Ovale 8"/>
              <p:cNvSpPr/>
              <p:nvPr/>
            </p:nvSpPr>
            <p:spPr>
              <a:xfrm>
                <a:off x="611560" y="40466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513048" y="328904"/>
                <a:ext cx="288032" cy="2160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5292080" y="3284984"/>
              <a:ext cx="288032" cy="216024"/>
              <a:chOff x="513048" y="328904"/>
              <a:chExt cx="288032" cy="216024"/>
            </a:xfrm>
          </p:grpSpPr>
          <p:sp>
            <p:nvSpPr>
              <p:cNvPr id="12" name="Ovale 11"/>
              <p:cNvSpPr/>
              <p:nvPr/>
            </p:nvSpPr>
            <p:spPr>
              <a:xfrm>
                <a:off x="611560" y="40466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513048" y="328904"/>
                <a:ext cx="288032" cy="2160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>
              <a:off x="2360169" y="2947932"/>
              <a:ext cx="288032" cy="216024"/>
              <a:chOff x="513048" y="328904"/>
              <a:chExt cx="288032" cy="216024"/>
            </a:xfrm>
          </p:grpSpPr>
          <p:sp>
            <p:nvSpPr>
              <p:cNvPr id="15" name="Ovale 14"/>
              <p:cNvSpPr/>
              <p:nvPr/>
            </p:nvSpPr>
            <p:spPr>
              <a:xfrm>
                <a:off x="611560" y="40466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513048" y="328904"/>
                <a:ext cx="288032" cy="2160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5018535" y="157139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City A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580112" y="3203684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City B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124051" y="3416689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City C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598048" y="2993671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City D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2648201" y="2080591"/>
              <a:ext cx="2241851" cy="979105"/>
            </a:xfrm>
            <a:custGeom>
              <a:avLst/>
              <a:gdLst>
                <a:gd name="connsiteX0" fmla="*/ 0 w 1921565"/>
                <a:gd name="connsiteY0" fmla="*/ 728870 h 755889"/>
                <a:gd name="connsiteX1" fmla="*/ 198783 w 1921565"/>
                <a:gd name="connsiteY1" fmla="*/ 755374 h 755889"/>
                <a:gd name="connsiteX2" fmla="*/ 463826 w 1921565"/>
                <a:gd name="connsiteY2" fmla="*/ 728870 h 755889"/>
                <a:gd name="connsiteX3" fmla="*/ 583096 w 1921565"/>
                <a:gd name="connsiteY3" fmla="*/ 715618 h 755889"/>
                <a:gd name="connsiteX4" fmla="*/ 1166191 w 1921565"/>
                <a:gd name="connsiteY4" fmla="*/ 689113 h 755889"/>
                <a:gd name="connsiteX5" fmla="*/ 1311965 w 1921565"/>
                <a:gd name="connsiteY5" fmla="*/ 662609 h 755889"/>
                <a:gd name="connsiteX6" fmla="*/ 1338470 w 1921565"/>
                <a:gd name="connsiteY6" fmla="*/ 636105 h 755889"/>
                <a:gd name="connsiteX7" fmla="*/ 1444487 w 1921565"/>
                <a:gd name="connsiteY7" fmla="*/ 609600 h 755889"/>
                <a:gd name="connsiteX8" fmla="*/ 1524000 w 1921565"/>
                <a:gd name="connsiteY8" fmla="*/ 583096 h 755889"/>
                <a:gd name="connsiteX9" fmla="*/ 1603513 w 1921565"/>
                <a:gd name="connsiteY9" fmla="*/ 530087 h 755889"/>
                <a:gd name="connsiteX10" fmla="*/ 1669774 w 1921565"/>
                <a:gd name="connsiteY10" fmla="*/ 477079 h 755889"/>
                <a:gd name="connsiteX11" fmla="*/ 1696278 w 1921565"/>
                <a:gd name="connsiteY11" fmla="*/ 437322 h 755889"/>
                <a:gd name="connsiteX12" fmla="*/ 1722783 w 1921565"/>
                <a:gd name="connsiteY12" fmla="*/ 410818 h 755889"/>
                <a:gd name="connsiteX13" fmla="*/ 1789043 w 1921565"/>
                <a:gd name="connsiteY13" fmla="*/ 265044 h 755889"/>
                <a:gd name="connsiteX14" fmla="*/ 1842052 w 1921565"/>
                <a:gd name="connsiteY14" fmla="*/ 238539 h 755889"/>
                <a:gd name="connsiteX15" fmla="*/ 1855304 w 1921565"/>
                <a:gd name="connsiteY15" fmla="*/ 198783 h 755889"/>
                <a:gd name="connsiteX16" fmla="*/ 1881809 w 1921565"/>
                <a:gd name="connsiteY16" fmla="*/ 172279 h 755889"/>
                <a:gd name="connsiteX17" fmla="*/ 1908313 w 1921565"/>
                <a:gd name="connsiteY17" fmla="*/ 92766 h 755889"/>
                <a:gd name="connsiteX18" fmla="*/ 1921565 w 1921565"/>
                <a:gd name="connsiteY18" fmla="*/ 53009 h 755889"/>
                <a:gd name="connsiteX19" fmla="*/ 1921565 w 1921565"/>
                <a:gd name="connsiteY19" fmla="*/ 0 h 75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1565" h="755889">
                  <a:moveTo>
                    <a:pt x="0" y="728870"/>
                  </a:moveTo>
                  <a:cubicBezTo>
                    <a:pt x="66261" y="737705"/>
                    <a:pt x="131975" y="753070"/>
                    <a:pt x="198783" y="755374"/>
                  </a:cubicBezTo>
                  <a:cubicBezTo>
                    <a:pt x="299315" y="758841"/>
                    <a:pt x="371607" y="744240"/>
                    <a:pt x="463826" y="728870"/>
                  </a:cubicBezTo>
                  <a:cubicBezTo>
                    <a:pt x="565339" y="762707"/>
                    <a:pt x="419829" y="723039"/>
                    <a:pt x="583096" y="715618"/>
                  </a:cubicBezTo>
                  <a:lnTo>
                    <a:pt x="1166191" y="689113"/>
                  </a:lnTo>
                  <a:cubicBezTo>
                    <a:pt x="1171507" y="688227"/>
                    <a:pt x="1300178" y="667660"/>
                    <a:pt x="1311965" y="662609"/>
                  </a:cubicBezTo>
                  <a:cubicBezTo>
                    <a:pt x="1323449" y="657687"/>
                    <a:pt x="1326869" y="640745"/>
                    <a:pt x="1338470" y="636105"/>
                  </a:cubicBezTo>
                  <a:cubicBezTo>
                    <a:pt x="1372291" y="622576"/>
                    <a:pt x="1409930" y="621119"/>
                    <a:pt x="1444487" y="609600"/>
                  </a:cubicBezTo>
                  <a:lnTo>
                    <a:pt x="1524000" y="583096"/>
                  </a:lnTo>
                  <a:cubicBezTo>
                    <a:pt x="1550504" y="565426"/>
                    <a:pt x="1585843" y="556591"/>
                    <a:pt x="1603513" y="530087"/>
                  </a:cubicBezTo>
                  <a:cubicBezTo>
                    <a:pt x="1637766" y="478708"/>
                    <a:pt x="1614907" y="495367"/>
                    <a:pt x="1669774" y="477079"/>
                  </a:cubicBezTo>
                  <a:cubicBezTo>
                    <a:pt x="1678609" y="463827"/>
                    <a:pt x="1686328" y="449759"/>
                    <a:pt x="1696278" y="437322"/>
                  </a:cubicBezTo>
                  <a:cubicBezTo>
                    <a:pt x="1704083" y="427566"/>
                    <a:pt x="1716355" y="421532"/>
                    <a:pt x="1722783" y="410818"/>
                  </a:cubicBezTo>
                  <a:cubicBezTo>
                    <a:pt x="1751019" y="363759"/>
                    <a:pt x="1722745" y="298193"/>
                    <a:pt x="1789043" y="265044"/>
                  </a:cubicBezTo>
                  <a:lnTo>
                    <a:pt x="1842052" y="238539"/>
                  </a:lnTo>
                  <a:cubicBezTo>
                    <a:pt x="1846469" y="225287"/>
                    <a:pt x="1848117" y="210761"/>
                    <a:pt x="1855304" y="198783"/>
                  </a:cubicBezTo>
                  <a:cubicBezTo>
                    <a:pt x="1861732" y="188069"/>
                    <a:pt x="1876221" y="183454"/>
                    <a:pt x="1881809" y="172279"/>
                  </a:cubicBezTo>
                  <a:cubicBezTo>
                    <a:pt x="1894303" y="147291"/>
                    <a:pt x="1899478" y="119270"/>
                    <a:pt x="1908313" y="92766"/>
                  </a:cubicBezTo>
                  <a:cubicBezTo>
                    <a:pt x="1912730" y="79514"/>
                    <a:pt x="1921565" y="66978"/>
                    <a:pt x="1921565" y="53009"/>
                  </a:cubicBezTo>
                  <a:lnTo>
                    <a:pt x="1921565" y="0"/>
                  </a:lnTo>
                </a:path>
              </a:pathLst>
            </a:cu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4572000" y="2703443"/>
              <a:ext cx="768626" cy="636105"/>
            </a:xfrm>
            <a:custGeom>
              <a:avLst/>
              <a:gdLst>
                <a:gd name="connsiteX0" fmla="*/ 0 w 768626"/>
                <a:gd name="connsiteY0" fmla="*/ 0 h 636105"/>
                <a:gd name="connsiteX1" fmla="*/ 26504 w 768626"/>
                <a:gd name="connsiteY1" fmla="*/ 66261 h 636105"/>
                <a:gd name="connsiteX2" fmla="*/ 106017 w 768626"/>
                <a:gd name="connsiteY2" fmla="*/ 106018 h 636105"/>
                <a:gd name="connsiteX3" fmla="*/ 159026 w 768626"/>
                <a:gd name="connsiteY3" fmla="*/ 159027 h 636105"/>
                <a:gd name="connsiteX4" fmla="*/ 198783 w 768626"/>
                <a:gd name="connsiteY4" fmla="*/ 185531 h 636105"/>
                <a:gd name="connsiteX5" fmla="*/ 238539 w 768626"/>
                <a:gd name="connsiteY5" fmla="*/ 225287 h 636105"/>
                <a:gd name="connsiteX6" fmla="*/ 291548 w 768626"/>
                <a:gd name="connsiteY6" fmla="*/ 238540 h 636105"/>
                <a:gd name="connsiteX7" fmla="*/ 410817 w 768626"/>
                <a:gd name="connsiteY7" fmla="*/ 304800 h 636105"/>
                <a:gd name="connsiteX8" fmla="*/ 463826 w 768626"/>
                <a:gd name="connsiteY8" fmla="*/ 344557 h 636105"/>
                <a:gd name="connsiteX9" fmla="*/ 503583 w 768626"/>
                <a:gd name="connsiteY9" fmla="*/ 371061 h 636105"/>
                <a:gd name="connsiteX10" fmla="*/ 622852 w 768626"/>
                <a:gd name="connsiteY10" fmla="*/ 477079 h 636105"/>
                <a:gd name="connsiteX11" fmla="*/ 636104 w 768626"/>
                <a:gd name="connsiteY11" fmla="*/ 516835 h 636105"/>
                <a:gd name="connsiteX12" fmla="*/ 728870 w 768626"/>
                <a:gd name="connsiteY12" fmla="*/ 569844 h 636105"/>
                <a:gd name="connsiteX13" fmla="*/ 768626 w 768626"/>
                <a:gd name="connsiteY13" fmla="*/ 636105 h 63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8626" h="636105">
                  <a:moveTo>
                    <a:pt x="0" y="0"/>
                  </a:moveTo>
                  <a:cubicBezTo>
                    <a:pt x="8835" y="22087"/>
                    <a:pt x="12677" y="46904"/>
                    <a:pt x="26504" y="66261"/>
                  </a:cubicBezTo>
                  <a:cubicBezTo>
                    <a:pt x="42560" y="88740"/>
                    <a:pt x="82131" y="98056"/>
                    <a:pt x="106017" y="106018"/>
                  </a:cubicBezTo>
                  <a:cubicBezTo>
                    <a:pt x="123687" y="123688"/>
                    <a:pt x="138234" y="145166"/>
                    <a:pt x="159026" y="159027"/>
                  </a:cubicBezTo>
                  <a:cubicBezTo>
                    <a:pt x="172278" y="167862"/>
                    <a:pt x="186547" y="175335"/>
                    <a:pt x="198783" y="185531"/>
                  </a:cubicBezTo>
                  <a:cubicBezTo>
                    <a:pt x="213180" y="197529"/>
                    <a:pt x="222267" y="215989"/>
                    <a:pt x="238539" y="225287"/>
                  </a:cubicBezTo>
                  <a:cubicBezTo>
                    <a:pt x="254353" y="234323"/>
                    <a:pt x="273878" y="234122"/>
                    <a:pt x="291548" y="238540"/>
                  </a:cubicBezTo>
                  <a:cubicBezTo>
                    <a:pt x="382684" y="299296"/>
                    <a:pt x="340842" y="281475"/>
                    <a:pt x="410817" y="304800"/>
                  </a:cubicBezTo>
                  <a:cubicBezTo>
                    <a:pt x="428487" y="318052"/>
                    <a:pt x="445853" y="331719"/>
                    <a:pt x="463826" y="344557"/>
                  </a:cubicBezTo>
                  <a:cubicBezTo>
                    <a:pt x="476787" y="353814"/>
                    <a:pt x="491597" y="360573"/>
                    <a:pt x="503583" y="371061"/>
                  </a:cubicBezTo>
                  <a:cubicBezTo>
                    <a:pt x="667350" y="514357"/>
                    <a:pt x="486949" y="375151"/>
                    <a:pt x="622852" y="477079"/>
                  </a:cubicBezTo>
                  <a:cubicBezTo>
                    <a:pt x="627269" y="490331"/>
                    <a:pt x="627378" y="505927"/>
                    <a:pt x="636104" y="516835"/>
                  </a:cubicBezTo>
                  <a:cubicBezTo>
                    <a:pt x="648593" y="532446"/>
                    <a:pt x="715824" y="563321"/>
                    <a:pt x="728870" y="569844"/>
                  </a:cubicBezTo>
                  <a:cubicBezTo>
                    <a:pt x="760853" y="617819"/>
                    <a:pt x="748251" y="595354"/>
                    <a:pt x="768626" y="636105"/>
                  </a:cubicBezTo>
                </a:path>
              </a:pathLst>
            </a:cu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4161183" y="2968487"/>
              <a:ext cx="172278" cy="424070"/>
            </a:xfrm>
            <a:custGeom>
              <a:avLst/>
              <a:gdLst>
                <a:gd name="connsiteX0" fmla="*/ 13252 w 172278"/>
                <a:gd name="connsiteY0" fmla="*/ 0 h 424070"/>
                <a:gd name="connsiteX1" fmla="*/ 66260 w 172278"/>
                <a:gd name="connsiteY1" fmla="*/ 66261 h 424070"/>
                <a:gd name="connsiteX2" fmla="*/ 106017 w 172278"/>
                <a:gd name="connsiteY2" fmla="*/ 79513 h 424070"/>
                <a:gd name="connsiteX3" fmla="*/ 132521 w 172278"/>
                <a:gd name="connsiteY3" fmla="*/ 159026 h 424070"/>
                <a:gd name="connsiteX4" fmla="*/ 159026 w 172278"/>
                <a:gd name="connsiteY4" fmla="*/ 185530 h 424070"/>
                <a:gd name="connsiteX5" fmla="*/ 172278 w 172278"/>
                <a:gd name="connsiteY5" fmla="*/ 238539 h 424070"/>
                <a:gd name="connsiteX6" fmla="*/ 159026 w 172278"/>
                <a:gd name="connsiteY6" fmla="*/ 304800 h 424070"/>
                <a:gd name="connsiteX7" fmla="*/ 92765 w 172278"/>
                <a:gd name="connsiteY7" fmla="*/ 357809 h 424070"/>
                <a:gd name="connsiteX8" fmla="*/ 66260 w 172278"/>
                <a:gd name="connsiteY8" fmla="*/ 384313 h 424070"/>
                <a:gd name="connsiteX9" fmla="*/ 0 w 172278"/>
                <a:gd name="connsiteY9" fmla="*/ 424070 h 42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278" h="424070">
                  <a:moveTo>
                    <a:pt x="13252" y="0"/>
                  </a:moveTo>
                  <a:cubicBezTo>
                    <a:pt x="30921" y="22087"/>
                    <a:pt x="44784" y="47853"/>
                    <a:pt x="66260" y="66261"/>
                  </a:cubicBezTo>
                  <a:cubicBezTo>
                    <a:pt x="76866" y="75352"/>
                    <a:pt x="97898" y="68146"/>
                    <a:pt x="106017" y="79513"/>
                  </a:cubicBezTo>
                  <a:cubicBezTo>
                    <a:pt x="122256" y="102247"/>
                    <a:pt x="112765" y="139271"/>
                    <a:pt x="132521" y="159026"/>
                  </a:cubicBezTo>
                  <a:lnTo>
                    <a:pt x="159026" y="185530"/>
                  </a:lnTo>
                  <a:cubicBezTo>
                    <a:pt x="163443" y="203200"/>
                    <a:pt x="172278" y="220326"/>
                    <a:pt x="172278" y="238539"/>
                  </a:cubicBezTo>
                  <a:cubicBezTo>
                    <a:pt x="172278" y="261063"/>
                    <a:pt x="167899" y="284097"/>
                    <a:pt x="159026" y="304800"/>
                  </a:cubicBezTo>
                  <a:cubicBezTo>
                    <a:pt x="150680" y="324273"/>
                    <a:pt x="105412" y="347691"/>
                    <a:pt x="92765" y="357809"/>
                  </a:cubicBezTo>
                  <a:cubicBezTo>
                    <a:pt x="83009" y="365614"/>
                    <a:pt x="77435" y="378725"/>
                    <a:pt x="66260" y="384313"/>
                  </a:cubicBezTo>
                  <a:cubicBezTo>
                    <a:pt x="-6762" y="420823"/>
                    <a:pt x="27054" y="369960"/>
                    <a:pt x="0" y="424070"/>
                  </a:cubicBezTo>
                </a:path>
              </a:pathLst>
            </a:cu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4161183" y="3432313"/>
              <a:ext cx="1152939" cy="41235"/>
            </a:xfrm>
            <a:custGeom>
              <a:avLst/>
              <a:gdLst>
                <a:gd name="connsiteX0" fmla="*/ 1152939 w 1152939"/>
                <a:gd name="connsiteY0" fmla="*/ 0 h 41235"/>
                <a:gd name="connsiteX1" fmla="*/ 0 w 1152939"/>
                <a:gd name="connsiteY1" fmla="*/ 13252 h 4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939" h="41235">
                  <a:moveTo>
                    <a:pt x="1152939" y="0"/>
                  </a:moveTo>
                  <a:cubicBezTo>
                    <a:pt x="731486" y="84289"/>
                    <a:pt x="1109202" y="13252"/>
                    <a:pt x="0" y="13252"/>
                  </a:cubicBezTo>
                </a:path>
              </a:pathLst>
            </a:cu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323528" y="260648"/>
            <a:ext cx="38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ourts’ geographical location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86610"/>
              </p:ext>
            </p:extLst>
          </p:nvPr>
        </p:nvGraphicFramePr>
        <p:xfrm>
          <a:off x="3294216" y="5301208"/>
          <a:ext cx="4967605" cy="1066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38275"/>
                <a:gridCol w="810260"/>
                <a:gridCol w="899795"/>
                <a:gridCol w="900430"/>
                <a:gridCol w="9188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From / to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 minutes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City 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City B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City C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City D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City A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City B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City C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City D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Totals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125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85 min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 min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115 min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15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175261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Must all services provided within a court remain within the main court</a:t>
            </a:r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?</a:t>
            </a:r>
            <a:b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GB" sz="1200" i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Do </a:t>
            </a:r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we need the full physical </a:t>
            </a:r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presence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of </a:t>
            </a:r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a court, even if what </a:t>
            </a:r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most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customers </a:t>
            </a:r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need to </a:t>
            </a:r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do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is </a:t>
            </a:r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to collect a </a:t>
            </a:r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form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or </a:t>
            </a:r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simply file </a:t>
            </a:r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some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documentation to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start their</a:t>
            </a:r>
          </a:p>
          <a:p>
            <a:r>
              <a:rPr lang="en-GB" i="1" dirty="0" smtClean="0">
                <a:solidFill>
                  <a:srgbClr val="00B050"/>
                </a:solidFill>
                <a:latin typeface="Arial Rounded MT Bold" pitchFamily="34" charset="0"/>
              </a:rPr>
              <a:t>proceedings</a:t>
            </a:r>
            <a:r>
              <a:rPr lang="en-GB" i="1" dirty="0">
                <a:solidFill>
                  <a:srgbClr val="00B050"/>
                </a:solidFill>
                <a:latin typeface="Arial Rounded MT Bold" pitchFamily="34" charset="0"/>
              </a:rPr>
              <a:t>?</a:t>
            </a:r>
            <a:endParaRPr lang="it-IT" i="1" dirty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it-IT" i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1" name="Gallone 30"/>
          <p:cNvSpPr/>
          <p:nvPr/>
        </p:nvSpPr>
        <p:spPr>
          <a:xfrm>
            <a:off x="6812642" y="95436"/>
            <a:ext cx="1482172" cy="792088"/>
          </a:xfrm>
          <a:prstGeom prst="chevron">
            <a:avLst>
              <a:gd name="adj" fmla="val 28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BUILD AND MEASURE   INDICATORS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6371907" y="5013176"/>
            <a:ext cx="1080120" cy="165618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340604" y="5256493"/>
            <a:ext cx="278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</a:rPr>
              <a:t>Minimizing traveling time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1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 txBox="1">
            <a:spLocks/>
          </p:cNvSpPr>
          <p:nvPr/>
        </p:nvSpPr>
        <p:spPr bwMode="auto">
          <a:xfrm>
            <a:off x="323528" y="1194526"/>
            <a:ext cx="7407631" cy="410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6790" rIns="89982" bIns="46790" numCol="1" anchor="t" anchorCtr="0" compatLnSpc="1">
            <a:prstTxWarp prst="textNoShape">
              <a:avLst/>
            </a:prstTxWarp>
            <a:noAutofit/>
          </a:bodyPr>
          <a:lstStyle>
            <a:lvl1pPr marL="536575" indent="-536575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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36625" indent="-220663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Wingdings" pitchFamily="2" charset="2"/>
              <a:buChar char="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344613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52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60588" indent="-230188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17788" indent="-230188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74988" indent="-230188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32188" indent="-230188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989388" indent="-230188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9999CC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Aft>
                <a:spcPts val="900"/>
              </a:spcAft>
              <a:buFont typeface="Wingdings" pitchFamily="2" charset="2"/>
              <a:buChar char="Ø"/>
            </a:pP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Reduced fragmentation 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while maintaining adequate level of access to justice (we have still more than one tribunal per city - </a:t>
            </a:r>
            <a:r>
              <a:rPr lang="en-GB" sz="1600" i="1" kern="0" dirty="0" err="1" smtClean="0">
                <a:latin typeface="Arial" pitchFamily="34" charset="0"/>
                <a:cs typeface="Arial" pitchFamily="34" charset="0"/>
              </a:rPr>
              <a:t>capoluogo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3050" indent="-273050">
              <a:spcAft>
                <a:spcPts val="900"/>
              </a:spcAft>
              <a:buFont typeface="Wingdings" pitchFamily="2" charset="2"/>
              <a:buChar char="Ø"/>
            </a:pP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Reduced variance in workload: 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GB" sz="1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smallest tribunal under the old geography (</a:t>
            </a:r>
            <a:r>
              <a:rPr lang="en-GB" sz="1600" kern="0" dirty="0" err="1" smtClean="0">
                <a:latin typeface="Arial" pitchFamily="34" charset="0"/>
                <a:cs typeface="Arial" pitchFamily="34" charset="0"/>
              </a:rPr>
              <a:t>Mistretta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) managed around 1.500 cases per year, the smallest one under the new judicial map (</a:t>
            </a:r>
            <a:r>
              <a:rPr lang="en-GB" sz="1600" kern="0" dirty="0" err="1" smtClean="0">
                <a:latin typeface="Arial" pitchFamily="34" charset="0"/>
                <a:cs typeface="Arial" pitchFamily="34" charset="0"/>
              </a:rPr>
              <a:t>Lanusei</a:t>
            </a: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) manages around 3.200 cases per year</a:t>
            </a:r>
          </a:p>
          <a:p>
            <a:pPr marL="273050" indent="-273050">
              <a:spcAft>
                <a:spcPts val="900"/>
              </a:spcAft>
              <a:buFont typeface="Wingdings" pitchFamily="2" charset="2"/>
              <a:buChar char="Ø"/>
            </a:pPr>
            <a:r>
              <a:rPr lang="en-GB" sz="1600" kern="0" dirty="0" smtClean="0">
                <a:latin typeface="Arial" pitchFamily="34" charset="0"/>
                <a:cs typeface="Arial" pitchFamily="34" charset="0"/>
              </a:rPr>
              <a:t>Increased number of judges per office are expected to give the following advantages:</a:t>
            </a:r>
          </a:p>
          <a:p>
            <a:pPr marL="673100" lvl="1" indent="-2730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GB" sz="1400" kern="0" dirty="0" smtClean="0">
                <a:latin typeface="Arial" pitchFamily="34" charset="0"/>
                <a:cs typeface="Arial" pitchFamily="34" charset="0"/>
              </a:rPr>
              <a:t>Enhanced</a:t>
            </a:r>
            <a:r>
              <a:rPr lang="en-GB" sz="1400" b="1" kern="0" dirty="0" smtClean="0">
                <a:latin typeface="Arial" pitchFamily="34" charset="0"/>
                <a:cs typeface="Arial" pitchFamily="34" charset="0"/>
              </a:rPr>
              <a:t> specialization</a:t>
            </a:r>
            <a:r>
              <a:rPr lang="en-GB" sz="1400" kern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73100" lvl="1" indent="-2730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GB" sz="1400" kern="0" dirty="0" smtClean="0">
                <a:latin typeface="Arial" pitchFamily="34" charset="0"/>
                <a:cs typeface="Arial" pitchFamily="34" charset="0"/>
              </a:rPr>
              <a:t>Improved </a:t>
            </a:r>
            <a:r>
              <a:rPr lang="en-GB" sz="1400" b="1" kern="0" dirty="0" smtClean="0">
                <a:latin typeface="Arial" pitchFamily="34" charset="0"/>
                <a:cs typeface="Arial" pitchFamily="34" charset="0"/>
              </a:rPr>
              <a:t>creation and efficiency</a:t>
            </a:r>
            <a:br>
              <a:rPr lang="en-GB" sz="1400" b="1" kern="0" dirty="0" smtClean="0">
                <a:latin typeface="Arial" pitchFamily="34" charset="0"/>
                <a:cs typeface="Arial" pitchFamily="34" charset="0"/>
              </a:rPr>
            </a:br>
            <a:r>
              <a:rPr lang="en-GB" sz="1400" kern="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GB" sz="1400" b="1" kern="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sz="1400" b="1" i="1" kern="0" dirty="0" smtClean="0">
                <a:latin typeface="Arial" pitchFamily="34" charset="0"/>
                <a:cs typeface="Arial" pitchFamily="34" charset="0"/>
              </a:rPr>
              <a:t>collegiums”</a:t>
            </a:r>
          </a:p>
          <a:p>
            <a:pPr marL="673100" lvl="1" indent="-2730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GB" sz="1400" kern="0" dirty="0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en-GB" sz="1400" b="1" kern="0" dirty="0" smtClean="0">
                <a:latin typeface="Arial" pitchFamily="34" charset="0"/>
                <a:cs typeface="Arial" pitchFamily="34" charset="0"/>
              </a:rPr>
              <a:t> productivity</a:t>
            </a:r>
            <a:endParaRPr lang="en-GB" sz="1400" b="1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027343" y="3573016"/>
            <a:ext cx="4197289" cy="2982732"/>
            <a:chOff x="1679582" y="3068960"/>
            <a:chExt cx="5484706" cy="3674451"/>
          </a:xfrm>
        </p:grpSpPr>
        <p:graphicFrame>
          <p:nvGraphicFramePr>
            <p:cNvPr id="9" name="Grafico 8"/>
            <p:cNvGraphicFramePr/>
            <p:nvPr>
              <p:extLst>
                <p:ext uri="{D42A27DB-BD31-4B8C-83A1-F6EECF244321}">
                  <p14:modId xmlns:p14="http://schemas.microsoft.com/office/powerpoint/2010/main" val="1646221238"/>
                </p:ext>
              </p:extLst>
            </p:nvPr>
          </p:nvGraphicFramePr>
          <p:xfrm>
            <a:off x="2006328" y="3068960"/>
            <a:ext cx="5157960" cy="3374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sellaDiTesto 9"/>
            <p:cNvSpPr txBox="1"/>
            <p:nvPr/>
          </p:nvSpPr>
          <p:spPr>
            <a:xfrm>
              <a:off x="3414337" y="6364258"/>
              <a:ext cx="2891085" cy="37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C00000"/>
                  </a:solidFill>
                </a:rPr>
                <a:t>Size (number of judges)</a:t>
              </a:r>
              <a:endParaRPr lang="en-GB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 rot="16200000">
              <a:off x="1198823" y="4661532"/>
              <a:ext cx="1323479" cy="361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C00000"/>
                  </a:solidFill>
                </a:rPr>
                <a:t>Productivity</a:t>
              </a:r>
              <a:endParaRPr lang="it-IT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Segnaposto numero diapositiva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5975D8-9B15-4EA3-9675-0F583395C171}" type="slidenum">
              <a:rPr lang="en-GB" sz="12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16</a:t>
            </a:fld>
            <a:endParaRPr lang="en-GB" sz="1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53880" y="5817084"/>
            <a:ext cx="2502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 OF CORRELATION BETWEEN SIZE AND PRODUCTIVITY OF COURTS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3656740" y="5848372"/>
            <a:ext cx="516909" cy="6480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6" name="Rettangolo arrotondato 15"/>
          <p:cNvSpPr/>
          <p:nvPr/>
        </p:nvSpPr>
        <p:spPr>
          <a:xfrm>
            <a:off x="6850328" y="3508189"/>
            <a:ext cx="1478931" cy="3924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Arial Rounded MT Bold" pitchFamily="34" charset="0"/>
              </a:rPr>
              <a:t>ILLUSTRATIVE</a:t>
            </a:r>
          </a:p>
          <a:p>
            <a:pPr algn="ctr"/>
            <a:r>
              <a:rPr lang="it-IT" sz="1050" b="1" dirty="0" smtClean="0">
                <a:solidFill>
                  <a:srgbClr val="00B050"/>
                </a:solidFill>
                <a:latin typeface="Arial Rounded MT Bold" pitchFamily="34" charset="0"/>
              </a:rPr>
              <a:t>(</a:t>
            </a:r>
            <a:r>
              <a:rPr lang="it-IT" sz="1050" b="1" dirty="0" err="1" smtClean="0">
                <a:solidFill>
                  <a:srgbClr val="00B050"/>
                </a:solidFill>
                <a:latin typeface="Arial Rounded MT Bold" pitchFamily="34" charset="0"/>
              </a:rPr>
              <a:t>Italy</a:t>
            </a:r>
            <a:r>
              <a:rPr lang="it-IT" sz="1050" b="1" dirty="0" smtClean="0">
                <a:solidFill>
                  <a:srgbClr val="00B050"/>
                </a:solidFill>
                <a:latin typeface="Arial Rounded MT Bold" pitchFamily="34" charset="0"/>
              </a:rPr>
              <a:t>)</a:t>
            </a:r>
            <a:endParaRPr lang="it-IT" sz="105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260648"/>
            <a:ext cx="419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ize of a court – the Italian case</a:t>
            </a:r>
          </a:p>
        </p:txBody>
      </p:sp>
      <p:sp>
        <p:nvSpPr>
          <p:cNvPr id="18" name="Gallone 17"/>
          <p:cNvSpPr/>
          <p:nvPr/>
        </p:nvSpPr>
        <p:spPr>
          <a:xfrm>
            <a:off x="6840580" y="95436"/>
            <a:ext cx="1482172" cy="792088"/>
          </a:xfrm>
          <a:prstGeom prst="chevron">
            <a:avLst>
              <a:gd name="adj" fmla="val 28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BUILD AND MEASURE   INDICATORS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359744" y="4251039"/>
            <a:ext cx="720372" cy="21938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452028" y="4248212"/>
            <a:ext cx="720372" cy="21938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29170536"/>
              </p:ext>
            </p:extLst>
          </p:nvPr>
        </p:nvGraphicFramePr>
        <p:xfrm>
          <a:off x="576064" y="1367260"/>
          <a:ext cx="7451624" cy="44484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5039"/>
                <a:gridCol w="864097"/>
                <a:gridCol w="1008112"/>
                <a:gridCol w="1872208"/>
                <a:gridCol w="1512168"/>
              </a:tblGrid>
              <a:tr h="1006615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TOTALE ITALIA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VALORI MEDI ITALIA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VALORI MEDI CIRCONDARI PROVINCIALI           </a:t>
                      </a:r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     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ESCLUSI METROPOLITANI)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VALORI MEDI </a:t>
                      </a:r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CIRCONDARI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NON </a:t>
                      </a: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PROVINCIALI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Distretto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29</a:t>
                      </a:r>
                      <a:r>
                        <a:rPr lang="it-IT" sz="11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it-IT" sz="1100" b="1" u="none" strike="noStrike" baseline="0" dirty="0" smtClean="0">
                          <a:effectLst/>
                          <a:latin typeface="+mn-lt"/>
                        </a:rPr>
                        <a:t>(26+3 </a:t>
                      </a:r>
                      <a:r>
                        <a:rPr lang="it-IT" sz="1100" b="1" u="none" strike="noStrike" baseline="0" dirty="0" err="1" smtClean="0">
                          <a:effectLst/>
                          <a:latin typeface="+mn-lt"/>
                        </a:rPr>
                        <a:t>sez.dis</a:t>
                      </a:r>
                      <a:r>
                        <a:rPr lang="it-IT" sz="1100" b="1" u="none" strike="noStrike" baseline="0" dirty="0" smtClean="0">
                          <a:effectLst/>
                          <a:latin typeface="+mn-lt"/>
                        </a:rPr>
                        <a:t>.)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Circondario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165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Popolazione </a:t>
                      </a:r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 (2011)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 59.464.644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360.392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>
                          <a:effectLst/>
                          <a:latin typeface="+mn-lt"/>
                        </a:rPr>
                        <a:t>382.191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181.676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Magistrati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5.063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31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28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Amministrativi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16.437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95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Rapporto di composizione (Amministrativi/Magistrati)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3,2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3,4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3,4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Totale sopravvenuti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3.072.810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18.623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18.094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8.806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Carico di lavoro unitario (sopravvenuti/Magistrati)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606,9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647,1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574,3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>
                          <a:effectLst/>
                          <a:latin typeface="+mn-lt"/>
                        </a:rPr>
                        <a:t>Totale definiti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3.040.855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18.429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17.851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8.675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9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Produttività (definiti/Magistrati)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N/A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  <a:latin typeface="+mn-lt"/>
                        </a:rPr>
                        <a:t>600,6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638,4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565,8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5205934" y="4481824"/>
            <a:ext cx="720080" cy="28803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4499992" y="4711405"/>
            <a:ext cx="705942" cy="12378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5178861" y="3090208"/>
            <a:ext cx="72008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178860" y="5501932"/>
            <a:ext cx="720080" cy="28803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205790" y="3441370"/>
            <a:ext cx="720116" cy="275659"/>
          </a:xfrm>
          <a:prstGeom prst="ellipse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 flipH="1" flipV="1">
            <a:off x="5898941" y="3717032"/>
            <a:ext cx="445531" cy="964459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845730" y="1530419"/>
            <a:ext cx="64515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it-IT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256209" y="5939426"/>
            <a:ext cx="504056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1</a:t>
            </a:r>
            <a:endParaRPr lang="it-IT" sz="4000" b="1" dirty="0" smtClean="0">
              <a:solidFill>
                <a:schemeClr val="bg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121706" y="4679063"/>
            <a:ext cx="504056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4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564646" y="5874909"/>
            <a:ext cx="504056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2349787" y="1884362"/>
            <a:ext cx="2618766" cy="1229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H="1" flipV="1">
            <a:off x="5715598" y="5813632"/>
            <a:ext cx="837130" cy="406133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llout con freccia in giù 2"/>
          <p:cNvSpPr/>
          <p:nvPr/>
        </p:nvSpPr>
        <p:spPr>
          <a:xfrm>
            <a:off x="4555980" y="908720"/>
            <a:ext cx="2032244" cy="599728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Reference </a:t>
            </a:r>
            <a:r>
              <a:rPr lang="it-IT" sz="1400" b="1" dirty="0" err="1" smtClean="0">
                <a:solidFill>
                  <a:schemeClr val="tx1"/>
                </a:solidFill>
              </a:rPr>
              <a:t>Indicators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260648"/>
            <a:ext cx="558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Key reference indicators – the Italian case</a:t>
            </a:r>
          </a:p>
        </p:txBody>
      </p:sp>
      <p:sp>
        <p:nvSpPr>
          <p:cNvPr id="21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117904" y="6473952"/>
            <a:ext cx="9906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5975D8-9B15-4EA3-9675-0F583395C171}" type="slidenum">
              <a:rPr lang="en-GB" sz="12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17</a:t>
            </a:fld>
            <a:endParaRPr lang="en-GB" sz="1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00">
        <p:dissolve/>
      </p:transition>
    </mc:Choice>
    <mc:Fallback xmlns="">
      <p:transition spd="slow" advTm="1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18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98376"/>
            <a:ext cx="8496945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Gallone 4"/>
          <p:cNvSpPr/>
          <p:nvPr/>
        </p:nvSpPr>
        <p:spPr>
          <a:xfrm>
            <a:off x="6812642" y="95436"/>
            <a:ext cx="1482172" cy="792088"/>
          </a:xfrm>
          <a:prstGeom prst="chevron">
            <a:avLst>
              <a:gd name="adj" fmla="val 28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BUILD AND MEASURE   INDICATORS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26064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Performance stats and other useful/available structure indicators [1/2]</a:t>
            </a:r>
          </a:p>
        </p:txBody>
      </p:sp>
    </p:spTree>
    <p:extLst>
      <p:ext uri="{BB962C8B-B14F-4D97-AF65-F5344CB8AC3E}">
        <p14:creationId xmlns:p14="http://schemas.microsoft.com/office/powerpoint/2010/main" val="8628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19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8376"/>
            <a:ext cx="8424936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Gallone 3"/>
          <p:cNvSpPr/>
          <p:nvPr/>
        </p:nvSpPr>
        <p:spPr>
          <a:xfrm>
            <a:off x="6812642" y="95436"/>
            <a:ext cx="1482172" cy="792088"/>
          </a:xfrm>
          <a:prstGeom prst="chevron">
            <a:avLst>
              <a:gd name="adj" fmla="val 28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BUILD AND MEASURE   INDICATORS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6064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Performance stats and other useful/available structure indicators [2/2]</a:t>
            </a:r>
          </a:p>
        </p:txBody>
      </p:sp>
    </p:spTree>
    <p:extLst>
      <p:ext uri="{BB962C8B-B14F-4D97-AF65-F5344CB8AC3E}">
        <p14:creationId xmlns:p14="http://schemas.microsoft.com/office/powerpoint/2010/main" val="1277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75139" t="12960" r="3261" b="17921"/>
          <a:stretch/>
        </p:blipFill>
        <p:spPr>
          <a:xfrm>
            <a:off x="5652120" y="514697"/>
            <a:ext cx="2880321" cy="5760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179512" y="692696"/>
            <a:ext cx="5328592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l-NL" sz="1400" b="1" dirty="0" smtClean="0"/>
              <a:t>Performance</a:t>
            </a:r>
            <a:endParaRPr lang="it-IT" sz="1400" dirty="0"/>
          </a:p>
          <a:p>
            <a:pPr>
              <a:spcAft>
                <a:spcPts val="200"/>
              </a:spcAft>
            </a:pPr>
            <a:r>
              <a:rPr lang="nl-NL" sz="1200" dirty="0" smtClean="0"/>
              <a:t>In comparison with other leading economies Italy’s judicial performance</a:t>
            </a:r>
            <a:br>
              <a:rPr lang="nl-NL" sz="1200" dirty="0" smtClean="0"/>
            </a:br>
            <a:r>
              <a:rPr lang="nl-NL" sz="1200" dirty="0" smtClean="0"/>
              <a:t>is lower but: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100" dirty="0"/>
              <a:t>a</a:t>
            </a:r>
            <a:r>
              <a:rPr lang="nl-NL" sz="1100" dirty="0" smtClean="0"/>
              <a:t>fter </a:t>
            </a:r>
            <a:r>
              <a:rPr lang="nl-NL" sz="1100" dirty="0"/>
              <a:t>many years of growing pending cases the backlog </a:t>
            </a:r>
            <a:r>
              <a:rPr lang="nl-NL" sz="1100" dirty="0" smtClean="0"/>
              <a:t>of</a:t>
            </a:r>
            <a:br>
              <a:rPr lang="nl-NL" sz="1100" dirty="0" smtClean="0"/>
            </a:br>
            <a:r>
              <a:rPr lang="nl-NL" sz="1100" dirty="0" smtClean="0"/>
              <a:t>civil proceedings is </a:t>
            </a:r>
            <a:r>
              <a:rPr lang="nl-NL" sz="1100" dirty="0"/>
              <a:t>reducing at </a:t>
            </a:r>
            <a:r>
              <a:rPr lang="nl-NL" sz="1100" dirty="0" smtClean="0"/>
              <a:t>a significant pace;</a:t>
            </a:r>
            <a:endParaRPr lang="en-US" sz="1100" dirty="0" smtClean="0"/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</a:t>
            </a:r>
            <a:r>
              <a:rPr lang="en-US" sz="1100" dirty="0" smtClean="0"/>
              <a:t>learance </a:t>
            </a:r>
            <a:r>
              <a:rPr lang="en-US" sz="1100" dirty="0"/>
              <a:t>rate </a:t>
            </a:r>
            <a:r>
              <a:rPr lang="en-US" sz="1100" dirty="0" smtClean="0"/>
              <a:t>in </a:t>
            </a:r>
            <a:r>
              <a:rPr lang="en-US" sz="1100" dirty="0"/>
              <a:t>civil </a:t>
            </a:r>
            <a:r>
              <a:rPr lang="en-US" sz="1100" dirty="0" smtClean="0"/>
              <a:t>sector was the highest in Europe (Cepej 2016);</a:t>
            </a:r>
            <a:endParaRPr lang="en-US" sz="1100" dirty="0"/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length of proceedings started </a:t>
            </a:r>
            <a:r>
              <a:rPr lang="en-US" sz="1100" dirty="0"/>
              <a:t>to go down in the civil </a:t>
            </a:r>
            <a:r>
              <a:rPr lang="en-US" sz="1100" dirty="0" smtClean="0"/>
              <a:t>sector;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performance indicators in the criminal sector are substantially stable </a:t>
            </a:r>
          </a:p>
          <a:p>
            <a:pPr lvl="0">
              <a:spcAft>
                <a:spcPts val="200"/>
              </a:spcAft>
            </a:pPr>
            <a:endParaRPr lang="en-US" sz="800" dirty="0"/>
          </a:p>
          <a:p>
            <a:pPr>
              <a:spcAft>
                <a:spcPts val="200"/>
              </a:spcAft>
            </a:pPr>
            <a:r>
              <a:rPr lang="nl-NL" sz="1400" b="1" dirty="0" smtClean="0"/>
              <a:t>Human Resources</a:t>
            </a:r>
            <a:endParaRPr lang="it-IT" sz="1400" dirty="0"/>
          </a:p>
          <a:p>
            <a:pPr lvl="0">
              <a:spcAft>
                <a:spcPts val="200"/>
              </a:spcAft>
            </a:pPr>
            <a:r>
              <a:rPr lang="en-US" sz="1200" dirty="0" smtClean="0"/>
              <a:t>The law does not allow to hire new administrative staff, nevertheless: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n</a:t>
            </a:r>
            <a:r>
              <a:rPr lang="en-US" sz="1100" dirty="0" smtClean="0"/>
              <a:t>ew </a:t>
            </a:r>
            <a:r>
              <a:rPr lang="en-US" sz="1100" dirty="0"/>
              <a:t>j</a:t>
            </a:r>
            <a:r>
              <a:rPr lang="en-US" sz="1100" dirty="0" smtClean="0"/>
              <a:t>udges and prosecutors are hired through national competitive exam on a regular basis (almost yearly over the last 5y period)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</a:t>
            </a:r>
            <a:r>
              <a:rPr lang="en-US" sz="1100" dirty="0" smtClean="0"/>
              <a:t>he number of professionals judges is slightly growing, but still below the European median (Italy 11; Europe 17)</a:t>
            </a:r>
            <a:endParaRPr lang="it-IT" sz="1100" dirty="0" smtClean="0"/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Although turnover is blocked, the </a:t>
            </a:r>
            <a:r>
              <a:rPr lang="en-US" sz="1100" dirty="0" err="1" smtClean="0"/>
              <a:t>MoJ</a:t>
            </a:r>
            <a:r>
              <a:rPr lang="en-US" sz="1100" dirty="0" smtClean="0"/>
              <a:t> is trying to reinforce the number of administrative staff by transferring people from other administrations. New hires are expected at the beginning of 2017</a:t>
            </a:r>
            <a:endParaRPr lang="it-IT" sz="1100" dirty="0"/>
          </a:p>
          <a:p>
            <a:pPr>
              <a:spcAft>
                <a:spcPts val="200"/>
              </a:spcAft>
            </a:pPr>
            <a:r>
              <a:rPr lang="en-US" sz="800" b="1" dirty="0"/>
              <a:t> </a:t>
            </a:r>
            <a:endParaRPr lang="it-IT" sz="800" dirty="0"/>
          </a:p>
          <a:p>
            <a:pPr>
              <a:spcAft>
                <a:spcPts val="200"/>
              </a:spcAft>
            </a:pPr>
            <a:r>
              <a:rPr lang="nl-NL" sz="1400" b="1" dirty="0"/>
              <a:t>Workload</a:t>
            </a:r>
            <a:endParaRPr lang="it-IT" sz="1400" dirty="0"/>
          </a:p>
          <a:p>
            <a:pPr lvl="0">
              <a:spcAft>
                <a:spcPts val="200"/>
              </a:spcAft>
            </a:pPr>
            <a:r>
              <a:rPr lang="en-US" sz="1200" dirty="0" smtClean="0"/>
              <a:t>The number of incoming cases in the civil sector is decreasing very fast but it is not diminishing in the criminal field therefore the judicial system is continuously under a strong pressure</a:t>
            </a:r>
          </a:p>
          <a:p>
            <a:pPr lvl="0">
              <a:spcAft>
                <a:spcPts val="200"/>
              </a:spcAft>
            </a:pPr>
            <a:r>
              <a:rPr lang="en-US" sz="1200" dirty="0" smtClean="0"/>
              <a:t> </a:t>
            </a:r>
            <a:endParaRPr lang="en-US" sz="800" dirty="0"/>
          </a:p>
          <a:p>
            <a:pPr>
              <a:spcAft>
                <a:spcPts val="200"/>
              </a:spcAft>
            </a:pPr>
            <a:r>
              <a:rPr lang="nl-NL" sz="1400" b="1" dirty="0" smtClean="0"/>
              <a:t>Key </a:t>
            </a:r>
            <a:r>
              <a:rPr lang="nl-NL" sz="1400" b="1" dirty="0"/>
              <a:t>r</a:t>
            </a:r>
            <a:r>
              <a:rPr lang="nl-NL" sz="1400" b="1" dirty="0" smtClean="0"/>
              <a:t>eforms launched with impact on performance and efficiency</a:t>
            </a:r>
            <a:br>
              <a:rPr lang="nl-NL" sz="1400" b="1" dirty="0" smtClean="0"/>
            </a:br>
            <a:endParaRPr lang="it-IT" sz="600" dirty="0"/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Judicial map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Civil Mediation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Business Courts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76562"/>
            <a:ext cx="7921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Italy’s judicial system one pager check-up</a:t>
            </a:r>
            <a:endParaRPr lang="en-GB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5622339"/>
            <a:ext cx="279781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Electronic Filing of Cases </a:t>
            </a:r>
            <a:r>
              <a:rPr lang="en-US" sz="1200" dirty="0" smtClean="0"/>
              <a:t>(PCT</a:t>
            </a:r>
            <a:r>
              <a:rPr lang="en-US" sz="1200" dirty="0"/>
              <a:t>)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Assisted </a:t>
            </a:r>
            <a:r>
              <a:rPr lang="en-US" sz="1200" dirty="0"/>
              <a:t>negotiation and Arbitration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Datawarehouse and Strasburg </a:t>
            </a:r>
            <a:r>
              <a:rPr lang="en-US" sz="1200" dirty="0"/>
              <a:t>Program</a:t>
            </a:r>
            <a:endParaRPr lang="it-IT" sz="1200" dirty="0"/>
          </a:p>
          <a:p>
            <a:pPr>
              <a:spcAft>
                <a:spcPts val="200"/>
              </a:spcAft>
            </a:pP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0" y="116632"/>
            <a:ext cx="835857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260648"/>
            <a:ext cx="4091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Implementing the judicial map</a:t>
            </a: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20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622790" y="1643199"/>
            <a:ext cx="5152040" cy="1362844"/>
            <a:chOff x="486594" y="980728"/>
            <a:chExt cx="5866715" cy="18669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94" y="980728"/>
              <a:ext cx="2447925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59979" y="1768488"/>
              <a:ext cx="2393330" cy="71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just">
                <a:defRPr>
                  <a:latin typeface="Arial Rounded MT Bold" pitchFamily="34" charset="0"/>
                </a:defRPr>
              </a:lvl1pPr>
              <a:extLst/>
            </a:lstStyle>
            <a:p>
              <a:r>
                <a:rPr lang="en-US" sz="2800" b="1" dirty="0" smtClean="0">
                  <a:solidFill>
                    <a:srgbClr val="FF0000"/>
                  </a:solidFill>
                </a:rPr>
                <a:t>Transition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1475656" y="3212976"/>
            <a:ext cx="5760266" cy="1487810"/>
            <a:chOff x="467544" y="2996952"/>
            <a:chExt cx="6768378" cy="18478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996952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3682732" y="3628489"/>
              <a:ext cx="3553190" cy="649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just">
                <a:defRPr>
                  <a:latin typeface="Arial Rounded MT Bold" pitchFamily="34" charset="0"/>
                </a:defRPr>
              </a:lvl1pPr>
              <a:extLst/>
            </a:lstStyle>
            <a:p>
              <a:r>
                <a:rPr lang="it-IT" sz="2800" b="1" dirty="0" smtClean="0">
                  <a:solidFill>
                    <a:schemeClr val="bg2">
                      <a:lumMod val="50000"/>
                    </a:schemeClr>
                  </a:solidFill>
                </a:rPr>
                <a:t>People Transfer</a:t>
              </a:r>
              <a:endParaRPr lang="it-IT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848318" y="4941593"/>
            <a:ext cx="5480763" cy="1143211"/>
            <a:chOff x="1285151" y="4977569"/>
            <a:chExt cx="6206496" cy="14668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151" y="4977569"/>
              <a:ext cx="1533525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3891621" y="5411775"/>
              <a:ext cx="3600026" cy="67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just">
                <a:defRPr>
                  <a:latin typeface="Arial Rounded MT Bold" pitchFamily="34" charset="0"/>
                </a:defRPr>
              </a:lvl1pPr>
              <a:extLst/>
            </a:lstStyle>
            <a:p>
              <a:pPr algn="ctr"/>
              <a:r>
                <a:rPr lang="en-US" sz="2800" b="1" dirty="0" smtClean="0">
                  <a:solidFill>
                    <a:srgbClr val="002060"/>
                  </a:solidFill>
                </a:rPr>
                <a:t>Measure results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Gallone 12"/>
          <p:cNvSpPr/>
          <p:nvPr/>
        </p:nvSpPr>
        <p:spPr>
          <a:xfrm>
            <a:off x="6911039" y="247240"/>
            <a:ext cx="1440160" cy="722734"/>
          </a:xfrm>
          <a:prstGeom prst="chevron">
            <a:avLst>
              <a:gd name="adj" fmla="val 28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DEFINE NEW JUDICIAL MAP</a:t>
            </a:r>
            <a:endParaRPr lang="en-US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480" y="818707"/>
            <a:ext cx="806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As perfectly summarized by the Sciences Po Strasbourg Consulting in their </a:t>
            </a:r>
            <a:r>
              <a:rPr lang="en-US" sz="1600" dirty="0" smtClean="0"/>
              <a:t>“Comparative </a:t>
            </a:r>
            <a:r>
              <a:rPr lang="en-US" sz="1600" dirty="0"/>
              <a:t>study of the reforms of the judicial maps in Europe (2012</a:t>
            </a:r>
            <a:r>
              <a:rPr lang="en-US" sz="1600" dirty="0" smtClean="0"/>
              <a:t>)” </a:t>
            </a:r>
            <a:r>
              <a:rPr lang="en-US" sz="1600" b="1" dirty="0">
                <a:solidFill>
                  <a:srgbClr val="C00000"/>
                </a:solidFill>
              </a:rPr>
              <a:t>each country used a variety of criteria </a:t>
            </a:r>
            <a:r>
              <a:rPr lang="en-US" sz="1600" dirty="0"/>
              <a:t>to ensure the most pragmatic appreciation of each court situation, but there is no denying that in fact </a:t>
            </a:r>
            <a:r>
              <a:rPr lang="en-US" sz="1600" b="1" dirty="0">
                <a:solidFill>
                  <a:srgbClr val="C00000"/>
                </a:solidFill>
              </a:rPr>
              <a:t>the activity level of the jurisdictions prevailed</a:t>
            </a:r>
            <a:r>
              <a:rPr lang="en-US" sz="1600" dirty="0"/>
              <a:t>, even though it was, nonetheless, </a:t>
            </a:r>
            <a:r>
              <a:rPr lang="en-US" sz="1600" b="1" dirty="0">
                <a:solidFill>
                  <a:srgbClr val="C00000"/>
                </a:solidFill>
              </a:rPr>
              <a:t>toned down by other considerations such as geographical/temporal distance or the necessity for justice to be present in some areas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it-IT" sz="16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0648"/>
            <a:ext cx="380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Use of indicators in concrete</a:t>
            </a: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algn="ctr" eaLnBrk="1" hangingPunct="1">
                <a:defRPr/>
              </a:pPr>
              <a:t>21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13893"/>
          <a:stretch/>
        </p:blipFill>
        <p:spPr bwMode="auto">
          <a:xfrm rot="5400000">
            <a:off x="5572639" y="3493535"/>
            <a:ext cx="419140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4" y="3806477"/>
            <a:ext cx="5756872" cy="27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99304" y="2292831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Nevertheless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C00000"/>
                </a:solidFill>
              </a:rPr>
              <a:t>the general trend is that courts with the fewest judges dealing with the lowest numbers of cases are targeted and closed down during judicial map reforms</a:t>
            </a:r>
            <a:r>
              <a:rPr lang="en-US" sz="1600" dirty="0"/>
              <a:t>. However, whatever the number of indicators selected, the question for reformers is how to assemble them in order to come up with the list of offices to be eventually closed down.</a:t>
            </a:r>
          </a:p>
          <a:p>
            <a:pPr algn="just"/>
            <a:endParaRPr lang="it-IT" sz="1600" dirty="0"/>
          </a:p>
        </p:txBody>
      </p:sp>
      <p:sp>
        <p:nvSpPr>
          <p:cNvPr id="10" name="Gallone 9"/>
          <p:cNvSpPr/>
          <p:nvPr/>
        </p:nvSpPr>
        <p:spPr>
          <a:xfrm>
            <a:off x="6911039" y="41970"/>
            <a:ext cx="1440160" cy="722734"/>
          </a:xfrm>
          <a:prstGeom prst="chevron">
            <a:avLst>
              <a:gd name="adj" fmla="val 28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DEFINE NEW JUDICIAL MAP</a:t>
            </a:r>
            <a:endParaRPr lang="en-US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97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4674" r="9396" b="11470"/>
          <a:stretch/>
        </p:blipFill>
        <p:spPr>
          <a:xfrm>
            <a:off x="6289261" y="1876182"/>
            <a:ext cx="2854739" cy="498190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66155" y="1735773"/>
            <a:ext cx="80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As it is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189912" y="6525344"/>
            <a:ext cx="9906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5975D8-9B15-4EA3-9675-0F583395C171}" type="slidenum">
              <a:rPr lang="en-US" sz="1200" smtClean="0">
                <a:latin typeface="Arial Black" pitchFamily="34" charset="0"/>
              </a:rPr>
              <a:pPr eaLnBrk="1" hangingPunct="1">
                <a:defRPr/>
              </a:pPr>
              <a:t>22</a:t>
            </a:fld>
            <a:endParaRPr lang="en-US" sz="1200" dirty="0" smtClean="0">
              <a:latin typeface="Arial Black" pitchFamily="34" charset="0"/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13786" r="7270" b="9101"/>
          <a:stretch/>
        </p:blipFill>
        <p:spPr>
          <a:xfrm>
            <a:off x="107504" y="1906538"/>
            <a:ext cx="2849563" cy="4933950"/>
          </a:xfrm>
        </p:spPr>
      </p:pic>
      <p:sp>
        <p:nvSpPr>
          <p:cNvPr id="5" name="CasellaDiTesto 4"/>
          <p:cNvSpPr txBox="1"/>
          <p:nvPr/>
        </p:nvSpPr>
        <p:spPr>
          <a:xfrm>
            <a:off x="712836" y="1691516"/>
            <a:ext cx="103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As it was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987824" y="2867192"/>
            <a:ext cx="3042491" cy="2621575"/>
            <a:chOff x="1490589" y="1221600"/>
            <a:chExt cx="6249763" cy="3618402"/>
          </a:xfrm>
        </p:grpSpPr>
        <p:sp>
          <p:nvSpPr>
            <p:cNvPr id="11" name="Rettangolo 10"/>
            <p:cNvSpPr/>
            <p:nvPr/>
          </p:nvSpPr>
          <p:spPr>
            <a:xfrm>
              <a:off x="3491880" y="1221600"/>
              <a:ext cx="504056" cy="10801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491880" y="2463738"/>
              <a:ext cx="504056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491880" y="3759882"/>
              <a:ext cx="504056" cy="10801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236296" y="1977684"/>
              <a:ext cx="504056" cy="3244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236296" y="3510965"/>
              <a:ext cx="504056" cy="3428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7236296" y="3381840"/>
              <a:ext cx="504056" cy="324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V="1">
              <a:off x="7236296" y="3381840"/>
              <a:ext cx="432048" cy="324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tangolo 17"/>
            <p:cNvSpPr/>
            <p:nvPr/>
          </p:nvSpPr>
          <p:spPr>
            <a:xfrm>
              <a:off x="7236296" y="4083918"/>
              <a:ext cx="504056" cy="75608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cxnSp>
          <p:nvCxnSpPr>
            <p:cNvPr id="19" name="Connettore 1 18"/>
            <p:cNvCxnSpPr/>
            <p:nvPr/>
          </p:nvCxnSpPr>
          <p:spPr>
            <a:xfrm>
              <a:off x="3491880" y="2302163"/>
              <a:ext cx="42484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3995936" y="1221600"/>
              <a:ext cx="3240360" cy="75608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3491880" y="3543858"/>
              <a:ext cx="42484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3491880" y="4840002"/>
              <a:ext cx="42484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>
              <a:endCxn id="15" idx="1"/>
            </p:cNvCxnSpPr>
            <p:nvPr/>
          </p:nvCxnSpPr>
          <p:spPr>
            <a:xfrm>
              <a:off x="3995936" y="2463738"/>
              <a:ext cx="3240360" cy="106437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3995936" y="3759882"/>
              <a:ext cx="3240360" cy="32403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1490589" y="1443055"/>
              <a:ext cx="1872209" cy="63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</a:rPr>
                <a:t>Judges of the peace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995937" y="1883607"/>
              <a:ext cx="3240359" cy="3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C00000"/>
                  </a:solidFill>
                </a:rPr>
                <a:t>From 846 to </a:t>
              </a:r>
              <a:r>
                <a:rPr lang="en-US" sz="1100" b="1" dirty="0" err="1" smtClean="0">
                  <a:solidFill>
                    <a:srgbClr val="C00000"/>
                  </a:solidFill>
                </a:rPr>
                <a:t>apx</a:t>
              </a:r>
              <a:r>
                <a:rPr lang="en-US" sz="1100" b="1" dirty="0" smtClean="0">
                  <a:solidFill>
                    <a:srgbClr val="C00000"/>
                  </a:solidFill>
                </a:rPr>
                <a:t>. 380*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490589" y="2685194"/>
              <a:ext cx="1904553" cy="63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«</a:t>
              </a:r>
              <a:r>
                <a:rPr lang="en-US" sz="1200" b="1" dirty="0" err="1" smtClean="0">
                  <a:solidFill>
                    <a:srgbClr val="FFC000"/>
                  </a:solidFill>
                </a:rPr>
                <a:t>Sezioni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C000"/>
                  </a:solidFill>
                </a:rPr>
                <a:t>distaccate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»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995937" y="3167024"/>
              <a:ext cx="2308644" cy="3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400" b="1">
                  <a:solidFill>
                    <a:srgbClr val="FFC000"/>
                  </a:solidFill>
                </a:defRPr>
              </a:lvl1pPr>
            </a:lstStyle>
            <a:p>
              <a:r>
                <a:rPr lang="en-US" sz="1100" dirty="0" smtClean="0"/>
                <a:t>From 220 to 0</a:t>
              </a:r>
              <a:endParaRPr lang="en-US" sz="1100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522934" y="3783738"/>
              <a:ext cx="1872209" cy="89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Tribunals &amp; </a:t>
              </a:r>
              <a:r>
                <a:rPr lang="en-US" sz="1200" b="1" dirty="0" err="1" smtClean="0">
                  <a:solidFill>
                    <a:srgbClr val="00B050"/>
                  </a:solidFill>
                </a:rPr>
                <a:t>ProsecutorOffices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270362" y="4357226"/>
              <a:ext cx="2461878" cy="3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400" b="1">
                  <a:solidFill>
                    <a:srgbClr val="00B050"/>
                  </a:solidFill>
                </a:defRPr>
              </a:lvl1pPr>
            </a:lstStyle>
            <a:p>
              <a:r>
                <a:rPr lang="en-US" sz="1100" dirty="0" smtClean="0"/>
                <a:t>From 165 to  135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107504" y="6323058"/>
            <a:ext cx="774574" cy="466222"/>
            <a:chOff x="179512" y="5733256"/>
            <a:chExt cx="1537700" cy="982604"/>
          </a:xfrm>
        </p:grpSpPr>
        <p:pic>
          <p:nvPicPr>
            <p:cNvPr id="34" name="Immagine 33" descr="DG stat logo.png 04.png"/>
            <p:cNvPicPr>
              <a:picLocks noChangeAspect="1"/>
            </p:cNvPicPr>
            <p:nvPr/>
          </p:nvPicPr>
          <p:blipFill>
            <a:blip r:embed="rId4" cstate="print"/>
            <a:srcRect l="6833" t="9792" r="23923" b="27452"/>
            <a:stretch>
              <a:fillRect/>
            </a:stretch>
          </p:blipFill>
          <p:spPr>
            <a:xfrm>
              <a:off x="179512" y="5733256"/>
              <a:ext cx="1537700" cy="98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2" b="12247"/>
            <a:stretch/>
          </p:blipFill>
          <p:spPr bwMode="auto">
            <a:xfrm>
              <a:off x="1167241" y="5733256"/>
              <a:ext cx="377763" cy="24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CasellaDiTesto 35"/>
          <p:cNvSpPr txBox="1"/>
          <p:nvPr/>
        </p:nvSpPr>
        <p:spPr>
          <a:xfrm>
            <a:off x="323528" y="188640"/>
            <a:ext cx="554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Final result of the judicial map review in Italy, done in 2013</a:t>
            </a:r>
          </a:p>
        </p:txBody>
      </p:sp>
      <p:sp>
        <p:nvSpPr>
          <p:cNvPr id="37" name="Gallone 36"/>
          <p:cNvSpPr/>
          <p:nvPr/>
        </p:nvSpPr>
        <p:spPr>
          <a:xfrm>
            <a:off x="6911039" y="247240"/>
            <a:ext cx="1440160" cy="722734"/>
          </a:xfrm>
          <a:prstGeom prst="chevron">
            <a:avLst>
              <a:gd name="adj" fmla="val 28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DEFINE NEW JUDICIAL MAP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2450" y="2104299"/>
            <a:ext cx="424648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From 1.396 offices (in the scope of the law) down to </a:t>
            </a:r>
            <a:r>
              <a:rPr lang="en-US" sz="1600" b="1" dirty="0" err="1" smtClean="0">
                <a:solidFill>
                  <a:srgbClr val="FF0000"/>
                </a:solidFill>
              </a:rPr>
              <a:t>apx</a:t>
            </a:r>
            <a:r>
              <a:rPr lang="en-US" sz="1600" b="1" dirty="0" smtClean="0">
                <a:solidFill>
                  <a:srgbClr val="FF0000"/>
                </a:solidFill>
              </a:rPr>
              <a:t> 650, i.e. closing about 750 offices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6464369"/>
            <a:ext cx="228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(*) Procedure is currently ongoing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4083768"/>
            <a:ext cx="7239000" cy="53340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/>
              <a:t>How to </a:t>
            </a:r>
            <a:r>
              <a:rPr lang="it-IT" sz="2400" b="1" dirty="0" err="1" smtClean="0"/>
              <a:t>measure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results</a:t>
            </a:r>
            <a:endParaRPr lang="it-IT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709">
            <a:off x="2897436" y="1346486"/>
            <a:ext cx="3096345" cy="20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276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24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7544" y="825543"/>
            <a:ext cx="7705725" cy="28797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700"/>
              </a:spcAft>
            </a:pPr>
            <a:r>
              <a:rPr lang="en-US" sz="1800" b="1" dirty="0" smtClean="0"/>
              <a:t>Key judicial system indicators (structure and organization)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Economics: </a:t>
            </a:r>
            <a:r>
              <a:rPr lang="en-US" sz="1600" dirty="0" smtClean="0"/>
              <a:t>GDP, cost of justice, court administration </a:t>
            </a:r>
            <a:r>
              <a:rPr lang="en-US" sz="1600" dirty="0" err="1" smtClean="0"/>
              <a:t>vs</a:t>
            </a:r>
            <a:r>
              <a:rPr lang="en-US" sz="1600" dirty="0" smtClean="0"/>
              <a:t> prison system, civil sector </a:t>
            </a:r>
            <a:r>
              <a:rPr lang="en-US" sz="1600" dirty="0" err="1" smtClean="0"/>
              <a:t>vs</a:t>
            </a:r>
            <a:r>
              <a:rPr lang="en-US" sz="1600" dirty="0" smtClean="0"/>
              <a:t> criminal, per-capita indicators, etc.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Access to justice and organization</a:t>
            </a:r>
            <a:r>
              <a:rPr lang="en-US" sz="1600" dirty="0" smtClean="0"/>
              <a:t>: legal aid, court fees, judicial maps, courts and people served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Use of Information and Communication Technology (ICT): </a:t>
            </a:r>
            <a:r>
              <a:rPr lang="en-US" sz="1600" dirty="0" smtClean="0"/>
              <a:t>level of use, type of IT systems used,  performance measuring, e-justice, videoconferencing 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Personnel:</a:t>
            </a:r>
            <a:r>
              <a:rPr lang="en-US" sz="1600" dirty="0" smtClean="0"/>
              <a:t> judges, prosecutors, staff, training, career, rewarding  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/>
              <a:t>Other indicators: </a:t>
            </a:r>
            <a:r>
              <a:rPr lang="en-US" sz="1600" dirty="0" smtClean="0"/>
              <a:t>ADR, lawyers, notary, translators.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5871" y="108211"/>
            <a:ext cx="670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Judicial system indicators and performance indicators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67544" y="4324160"/>
            <a:ext cx="7488832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467544" y="4800920"/>
            <a:ext cx="74888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467544" y="5328504"/>
            <a:ext cx="748883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467544" y="5846208"/>
            <a:ext cx="7488832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789040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b="1" dirty="0" smtClean="0"/>
              <a:t>KPIs (judicial systems performance)</a:t>
            </a:r>
            <a:endParaRPr lang="en-US" b="1" dirty="0"/>
          </a:p>
          <a:p>
            <a:pPr marL="342900" indent="-342900">
              <a:spcBef>
                <a:spcPts val="0"/>
              </a:spcBef>
              <a:spcAft>
                <a:spcPts val="2100"/>
              </a:spcAft>
              <a:buFont typeface="Wingdings" pitchFamily="2" charset="2"/>
              <a:buChar char="ü"/>
              <a:tabLst>
                <a:tab pos="2689225" algn="l"/>
              </a:tabLst>
            </a:pPr>
            <a:r>
              <a:rPr lang="en-US" sz="1600" b="1" dirty="0"/>
              <a:t>Flows: </a:t>
            </a:r>
            <a:r>
              <a:rPr lang="en-US" sz="1600" b="1" dirty="0" smtClean="0"/>
              <a:t>	</a:t>
            </a:r>
            <a:r>
              <a:rPr lang="en-US" sz="1600" dirty="0" smtClean="0"/>
              <a:t>Incoming</a:t>
            </a:r>
            <a:r>
              <a:rPr lang="en-US" sz="1600" dirty="0"/>
              <a:t>, Resolved and Pending cases</a:t>
            </a:r>
          </a:p>
          <a:p>
            <a:pPr marL="342900" indent="-342900">
              <a:spcBef>
                <a:spcPts val="0"/>
              </a:spcBef>
              <a:spcAft>
                <a:spcPts val="2100"/>
              </a:spcAft>
              <a:buFont typeface="Wingdings" pitchFamily="2" charset="2"/>
              <a:buChar char="ü"/>
              <a:tabLst>
                <a:tab pos="2689225" algn="l"/>
              </a:tabLst>
            </a:pPr>
            <a:r>
              <a:rPr lang="en-US" sz="1600" b="1" dirty="0"/>
              <a:t>Clearance </a:t>
            </a:r>
            <a:r>
              <a:rPr lang="en-US" sz="1600" b="1" dirty="0" smtClean="0"/>
              <a:t>rate: 	</a:t>
            </a:r>
            <a:r>
              <a:rPr lang="en-US" sz="1600" dirty="0" smtClean="0"/>
              <a:t>Resolved cases / Incoming cases     (in a period)</a:t>
            </a:r>
            <a:endParaRPr lang="en-US" sz="1600" dirty="0"/>
          </a:p>
          <a:p>
            <a:pPr marL="342900" indent="-342900">
              <a:spcBef>
                <a:spcPts val="0"/>
              </a:spcBef>
              <a:spcAft>
                <a:spcPts val="2100"/>
              </a:spcAft>
              <a:buFont typeface="Wingdings" pitchFamily="2" charset="2"/>
              <a:buChar char="ü"/>
              <a:tabLst>
                <a:tab pos="2689225" algn="l"/>
              </a:tabLst>
            </a:pPr>
            <a:r>
              <a:rPr lang="en-US" sz="1600" b="1" dirty="0"/>
              <a:t>Disposal </a:t>
            </a:r>
            <a:r>
              <a:rPr lang="en-US" sz="1600" b="1" dirty="0" smtClean="0"/>
              <a:t>time	</a:t>
            </a:r>
            <a:r>
              <a:rPr lang="en-US" sz="1600" dirty="0" smtClean="0"/>
              <a:t>Pending cases /  Resolved cases      (in a period)</a:t>
            </a:r>
            <a:endParaRPr lang="en-US" sz="1600" dirty="0"/>
          </a:p>
          <a:p>
            <a:pPr marL="342900" indent="-342900">
              <a:spcBef>
                <a:spcPts val="0"/>
              </a:spcBef>
              <a:spcAft>
                <a:spcPts val="2100"/>
              </a:spcAft>
              <a:buFont typeface="Wingdings" pitchFamily="2" charset="2"/>
              <a:buChar char="ü"/>
              <a:tabLst>
                <a:tab pos="2689225" algn="l"/>
              </a:tabLst>
            </a:pPr>
            <a:r>
              <a:rPr lang="en-US" sz="1600" b="1" dirty="0"/>
              <a:t>Judges/Court </a:t>
            </a:r>
            <a:r>
              <a:rPr lang="en-US" sz="1600" b="1" dirty="0" smtClean="0"/>
              <a:t>productivity	</a:t>
            </a:r>
            <a:r>
              <a:rPr lang="en-US" sz="1600" dirty="0" smtClean="0"/>
              <a:t>Number of cases resolved by judge/court     (in a period)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54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9" y="2606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onducting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satisfaction surveys of court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users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70187" y="3543109"/>
            <a:ext cx="2736304" cy="1902115"/>
            <a:chOff x="1403648" y="3360209"/>
            <a:chExt cx="2736304" cy="1902115"/>
          </a:xfrm>
        </p:grpSpPr>
        <p:pic>
          <p:nvPicPr>
            <p:cNvPr id="9" name="Picture 2" descr="http://www.ebcconsulting.com/images/stories/H1HRMSPROMO2009/Test-e-questionari-on-web-risorse-uman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3429000"/>
              <a:ext cx="2736304" cy="1833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ttangolo 9"/>
            <p:cNvSpPr/>
            <p:nvPr/>
          </p:nvSpPr>
          <p:spPr>
            <a:xfrm rot="21405711">
              <a:off x="1456013" y="3360209"/>
              <a:ext cx="26747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How satisfied or dissatisfied are you with your personal experience of the court today? </a:t>
              </a:r>
              <a:endParaRPr lang="en-US" sz="1000" dirty="0"/>
            </a:p>
          </p:txBody>
        </p:sp>
      </p:grpSp>
      <p:sp>
        <p:nvSpPr>
          <p:cNvPr id="11" name="Segnaposto contenuto 2"/>
          <p:cNvSpPr txBox="1">
            <a:spLocks/>
          </p:cNvSpPr>
          <p:nvPr/>
        </p:nvSpPr>
        <p:spPr>
          <a:xfrm>
            <a:off x="3347864" y="1268760"/>
            <a:ext cx="4968552" cy="4176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spcAft>
                <a:spcPts val="600"/>
              </a:spcAft>
              <a:buClr>
                <a:srgbClr val="DD8047"/>
              </a:buClr>
              <a:buSzPct val="60000"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As mentioned before, quality is ultimately related to the judgment  and perception of the final users of the justice service.</a:t>
            </a:r>
          </a:p>
          <a:p>
            <a:pPr algn="just">
              <a:spcAft>
                <a:spcPts val="600"/>
              </a:spcAft>
              <a:buClr>
                <a:srgbClr val="DD8047"/>
              </a:buClr>
              <a:buSzPct val="60000"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That’s why the Council of Europe is promoting the conduction of surveys among users with the objective to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600" dirty="0" smtClean="0">
              <a:solidFill>
                <a:prstClr val="black"/>
              </a:solidFill>
            </a:endParaRPr>
          </a:p>
          <a:p>
            <a:pPr marL="320040" indent="-320040" algn="just">
              <a:spcAft>
                <a:spcPts val="600"/>
              </a:spcAft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prstClr val="black"/>
                </a:solidFill>
              </a:rPr>
              <a:t>evaluate the </a:t>
            </a:r>
            <a:r>
              <a:rPr lang="en-US" b="1" dirty="0" smtClean="0">
                <a:solidFill>
                  <a:prstClr val="black"/>
                </a:solidFill>
              </a:rPr>
              <a:t>satisfaction level </a:t>
            </a:r>
            <a:r>
              <a:rPr lang="en-US" dirty="0" smtClean="0">
                <a:solidFill>
                  <a:prstClr val="black"/>
                </a:solidFill>
              </a:rPr>
              <a:t>of Justice amongst the final users</a:t>
            </a:r>
          </a:p>
          <a:p>
            <a:pPr marL="320040" indent="-320040" algn="just">
              <a:spcAft>
                <a:spcPts val="600"/>
              </a:spcAft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prstClr val="black"/>
                </a:solidFill>
              </a:rPr>
              <a:t>identify </a:t>
            </a:r>
            <a:r>
              <a:rPr lang="en-US" b="1" dirty="0" smtClean="0">
                <a:solidFill>
                  <a:prstClr val="black"/>
                </a:solidFill>
              </a:rPr>
              <a:t>performance </a:t>
            </a:r>
            <a:r>
              <a:rPr lang="en-US" b="1" dirty="0">
                <a:solidFill>
                  <a:prstClr val="black"/>
                </a:solidFill>
              </a:rPr>
              <a:t>i</a:t>
            </a:r>
            <a:r>
              <a:rPr lang="en-US" b="1" dirty="0" smtClean="0">
                <a:solidFill>
                  <a:prstClr val="black"/>
                </a:solidFill>
              </a:rPr>
              <a:t>ndicators </a:t>
            </a:r>
            <a:r>
              <a:rPr lang="en-US" dirty="0" smtClean="0">
                <a:solidFill>
                  <a:prstClr val="black"/>
                </a:solidFill>
              </a:rPr>
              <a:t>to be tracked throughout time </a:t>
            </a:r>
          </a:p>
          <a:p>
            <a:pPr marL="320040" lvl="0" indent="-320040" algn="just">
              <a:spcAft>
                <a:spcPts val="600"/>
              </a:spcAft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prstClr val="black"/>
                </a:solidFill>
              </a:rPr>
              <a:t>pinpoint </a:t>
            </a:r>
            <a:r>
              <a:rPr lang="en-US" b="1" dirty="0" smtClean="0">
                <a:solidFill>
                  <a:prstClr val="black"/>
                </a:solidFill>
              </a:rPr>
              <a:t>areas of improvement </a:t>
            </a:r>
            <a:r>
              <a:rPr lang="en-US" dirty="0" smtClean="0">
                <a:solidFill>
                  <a:prstClr val="black"/>
                </a:solidFill>
              </a:rPr>
              <a:t>and (propose to) take action accordingly</a:t>
            </a:r>
          </a:p>
          <a:p>
            <a:pPr marL="320040" indent="-320040" algn="just">
              <a:spcAft>
                <a:spcPts val="600"/>
              </a:spcAft>
              <a:buClr>
                <a:srgbClr val="DD8047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prstClr val="black"/>
                </a:solidFill>
              </a:rPr>
              <a:t>analyze the satisfaction amongst specific </a:t>
            </a:r>
            <a:r>
              <a:rPr lang="en-US" b="1" dirty="0" smtClean="0">
                <a:solidFill>
                  <a:prstClr val="black"/>
                </a:solidFill>
              </a:rPr>
              <a:t>sub-samples or categories </a:t>
            </a:r>
            <a:r>
              <a:rPr lang="en-US" dirty="0" smtClean="0">
                <a:solidFill>
                  <a:prstClr val="black"/>
                </a:solidFill>
              </a:rPr>
              <a:t>(e.g. males/ females, age classes, lawyers, clerks…)</a:t>
            </a:r>
            <a:endParaRPr lang="en-US" dirty="0"/>
          </a:p>
        </p:txBody>
      </p:sp>
      <p:sp>
        <p:nvSpPr>
          <p:cNvPr id="13" name="Segnaposto numero diapositiva 8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25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" name="Picture 2" descr="C:\Documents and Settings\luigi.cipollini\Impostazioni locali\Temporary Internet Files\Content.IE5\3G4XE66G\MC900437527[1].wmf"/>
          <p:cNvPicPr>
            <a:picLocks noChangeAspect="1" noChangeArrowheads="1"/>
          </p:cNvPicPr>
          <p:nvPr/>
        </p:nvPicPr>
        <p:blipFill rotWithShape="1">
          <a:blip r:embed="rId3" cstate="print"/>
          <a:srcRect l="9905" r="7148"/>
          <a:stretch/>
        </p:blipFill>
        <p:spPr bwMode="auto">
          <a:xfrm>
            <a:off x="323528" y="1337083"/>
            <a:ext cx="2782963" cy="177627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8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525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Methodology and target for the surveys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Segnaposto numero diapositiva 8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26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742025" y="1916832"/>
            <a:ext cx="5308177" cy="1872208"/>
            <a:chOff x="1641475" y="2303463"/>
            <a:chExt cx="5859463" cy="22558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475" y="2303463"/>
              <a:ext cx="5859463" cy="225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1907704" y="3212976"/>
              <a:ext cx="1547379" cy="4450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C00000"/>
                  </a:solidFill>
                </a:rPr>
                <a:t>Expectations</a:t>
              </a: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652121" y="3212976"/>
              <a:ext cx="1442625" cy="4450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Perceptions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Segnaposto contenuto 4"/>
          <p:cNvSpPr txBox="1">
            <a:spLocks/>
          </p:cNvSpPr>
          <p:nvPr/>
        </p:nvSpPr>
        <p:spPr>
          <a:xfrm>
            <a:off x="357158" y="3876318"/>
            <a:ext cx="723917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1700" b="1" dirty="0" smtClean="0">
                <a:solidFill>
                  <a:srgbClr val="C00000"/>
                </a:solidFill>
              </a:rPr>
              <a:t>The target has been defined according to the following criteria:</a:t>
            </a:r>
          </a:p>
        </p:txBody>
      </p:sp>
      <p:sp>
        <p:nvSpPr>
          <p:cNvPr id="11" name="Segnaposto contenuto 4"/>
          <p:cNvSpPr txBox="1">
            <a:spLocks/>
          </p:cNvSpPr>
          <p:nvPr/>
        </p:nvSpPr>
        <p:spPr>
          <a:xfrm>
            <a:off x="357158" y="4446404"/>
            <a:ext cx="8501122" cy="28111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2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10795" y="4241365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External users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385012" y="4692340"/>
            <a:ext cx="3995590" cy="158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3538" indent="-187325">
              <a:buFont typeface="Arial" pitchFamily="34" charset="0"/>
              <a:buChar char="•"/>
            </a:pPr>
            <a:r>
              <a:rPr lang="en-US" dirty="0" smtClean="0"/>
              <a:t>Parties</a:t>
            </a:r>
          </a:p>
          <a:p>
            <a:pPr marL="363538" indent="-187325">
              <a:buFont typeface="Arial" pitchFamily="34" charset="0"/>
              <a:buChar char="•"/>
            </a:pPr>
            <a:r>
              <a:rPr lang="en-US" dirty="0" smtClean="0"/>
              <a:t>Witnesses</a:t>
            </a:r>
          </a:p>
          <a:p>
            <a:pPr marL="363538" indent="-187325">
              <a:buFont typeface="Arial" pitchFamily="34" charset="0"/>
              <a:buChar char="•"/>
            </a:pPr>
            <a:r>
              <a:rPr lang="en-US" dirty="0" smtClean="0"/>
              <a:t>Interpreters, experts</a:t>
            </a:r>
          </a:p>
          <a:p>
            <a:pPr marL="363538" indent="-187325">
              <a:buFont typeface="Arial" pitchFamily="34" charset="0"/>
              <a:buChar char="•"/>
            </a:pPr>
            <a:r>
              <a:rPr lang="en-US" dirty="0" smtClean="0"/>
              <a:t>Relatives of the Parties, of  witnesses, etc.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537800" y="4682260"/>
            <a:ext cx="3994641" cy="162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indent="-187325">
              <a:buFont typeface="Arial" pitchFamily="34" charset="0"/>
              <a:buChar char="•"/>
            </a:pPr>
            <a:r>
              <a:rPr lang="en-US" dirty="0" smtClean="0"/>
              <a:t>Lawyers</a:t>
            </a:r>
          </a:p>
          <a:p>
            <a:pPr marL="363538" indent="-187325"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dirty="0" smtClean="0"/>
              <a:t>Judges, Prosecutors and staff of the Court</a:t>
            </a:r>
          </a:p>
          <a:p>
            <a:pPr marL="363538" indent="-187325"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dirty="0" smtClean="0"/>
              <a:t>Policemen,  Bailiffs, etc.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07934" y="4270982"/>
            <a:ext cx="1888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Internal users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9" y="764704"/>
            <a:ext cx="74888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The </a:t>
            </a:r>
            <a:r>
              <a:rPr lang="en-US" sz="1700" b="1" dirty="0" smtClean="0">
                <a:solidFill>
                  <a:srgbClr val="C00000"/>
                </a:solidFill>
              </a:rPr>
              <a:t>SERVQUAL methodology is </a:t>
            </a:r>
            <a:r>
              <a:rPr lang="en-US" sz="1700" b="1" dirty="0">
                <a:solidFill>
                  <a:srgbClr val="C00000"/>
                </a:solidFill>
              </a:rPr>
              <a:t>based on the concept of </a:t>
            </a:r>
            <a:r>
              <a:rPr lang="en-US" sz="1700" b="1" dirty="0" smtClean="0">
                <a:solidFill>
                  <a:srgbClr val="C00000"/>
                </a:solidFill>
              </a:rPr>
              <a:t>measuring the gap </a:t>
            </a:r>
            <a:r>
              <a:rPr lang="en-US" sz="1700" b="1" dirty="0">
                <a:solidFill>
                  <a:srgbClr val="C00000"/>
                </a:solidFill>
              </a:rPr>
              <a:t>between the expectations </a:t>
            </a:r>
            <a:r>
              <a:rPr lang="en-US" sz="1700" b="1" dirty="0" smtClean="0">
                <a:solidFill>
                  <a:srgbClr val="C00000"/>
                </a:solidFill>
              </a:rPr>
              <a:t>(what the users expect to receive from that service) and </a:t>
            </a:r>
            <a:r>
              <a:rPr lang="en-US" sz="1700" b="1" dirty="0">
                <a:solidFill>
                  <a:srgbClr val="C00000"/>
                </a:solidFill>
              </a:rPr>
              <a:t>perceptions </a:t>
            </a:r>
            <a:r>
              <a:rPr lang="en-US" sz="1700" b="1" dirty="0" smtClean="0">
                <a:solidFill>
                  <a:srgbClr val="C00000"/>
                </a:solidFill>
              </a:rPr>
              <a:t>(what effectively the users get from that service when utilized) of </a:t>
            </a:r>
            <a:r>
              <a:rPr lang="en-US" sz="1700" b="1" dirty="0">
                <a:solidFill>
                  <a:srgbClr val="C00000"/>
                </a:solidFill>
              </a:rPr>
              <a:t>the users</a:t>
            </a:r>
            <a:r>
              <a:rPr lang="en-US" sz="1700" b="1" dirty="0" smtClean="0">
                <a:solidFill>
                  <a:srgbClr val="C00000"/>
                </a:solidFill>
              </a:rPr>
              <a:t>.</a:t>
            </a:r>
            <a:endParaRPr lang="it-IT" sz="1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721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Vietti’s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commission report (about the judicial map)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Segnaposto numero diapositiva 8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27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Segnaposto contenuto 4"/>
          <p:cNvSpPr txBox="1">
            <a:spLocks/>
          </p:cNvSpPr>
          <p:nvPr/>
        </p:nvSpPr>
        <p:spPr>
          <a:xfrm>
            <a:off x="356692" y="5085184"/>
            <a:ext cx="7775107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Autofit/>
          </a:bodyPr>
          <a:lstStyle/>
          <a:p>
            <a:pPr lvl="0"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600" b="1" i="1" dirty="0" smtClean="0">
                <a:solidFill>
                  <a:srgbClr val="002060"/>
                </a:solidFill>
              </a:rPr>
              <a:t>Before the Italian government undertakes a new judicial map review, appears particularly </a:t>
            </a:r>
            <a:r>
              <a:rPr lang="en-US" sz="1600" b="1" i="1" dirty="0">
                <a:solidFill>
                  <a:srgbClr val="002060"/>
                </a:solidFill>
              </a:rPr>
              <a:t>appropriate </a:t>
            </a:r>
            <a:r>
              <a:rPr lang="en-US" sz="1600" b="1" i="1" dirty="0" smtClean="0">
                <a:solidFill>
                  <a:srgbClr val="002060"/>
                </a:solidFill>
              </a:rPr>
              <a:t>to leave the current new situation to settle, observing all the associated benefits as well as limitations </a:t>
            </a:r>
            <a:r>
              <a:rPr lang="en-US" sz="1600" b="1" i="1" dirty="0">
                <a:solidFill>
                  <a:srgbClr val="002060"/>
                </a:solidFill>
              </a:rPr>
              <a:t>and defects, see them in action and test the application.</a:t>
            </a:r>
            <a:endParaRPr kumimoji="0" lang="it-IT" sz="1600" b="1" i="1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29993" y="1052736"/>
            <a:ext cx="7428504" cy="424847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kern="0" dirty="0" smtClean="0"/>
              <a:t>Optimize second instance courts: </a:t>
            </a:r>
            <a:r>
              <a:rPr lang="en-US" sz="1600" kern="0" dirty="0" smtClean="0"/>
              <a:t>in Italy there are 26 courts of appeal plus 3 “secondary” sites. The current organization in terms of people served, cases treated and territorial competence is not homogeneous. The two proposals are:</a:t>
            </a:r>
          </a:p>
          <a:p>
            <a:pPr marL="1143000" lvl="1" indent="-400050" algn="just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1400" kern="0" dirty="0" smtClean="0"/>
              <a:t>To rationalize the organization in terms of people, workloads and territorial competence</a:t>
            </a:r>
          </a:p>
          <a:p>
            <a:pPr marL="1143000" lvl="1" indent="-400050" algn="just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1400" kern="0" dirty="0" smtClean="0"/>
              <a:t>To reduce their number by “cutting” courts serving less than 1 million people: i.e. 10 courts: </a:t>
            </a:r>
            <a:r>
              <a:rPr lang="it-IT" sz="1400" kern="0" dirty="0" smtClean="0"/>
              <a:t>Campobasso, Caltanissetta, Trento </a:t>
            </a:r>
            <a:r>
              <a:rPr lang="it-IT" sz="1400" kern="0" dirty="0"/>
              <a:t>- Sez. </a:t>
            </a:r>
            <a:r>
              <a:rPr lang="it-IT" sz="1400" kern="0" dirty="0" err="1"/>
              <a:t>distac</a:t>
            </a:r>
            <a:r>
              <a:rPr lang="it-IT" sz="1400" kern="0" dirty="0"/>
              <a:t>. di </a:t>
            </a:r>
            <a:r>
              <a:rPr lang="it-IT" sz="1400" kern="0" dirty="0" smtClean="0"/>
              <a:t>Bolzano, Trento, Reggio Calabria, Lecce </a:t>
            </a:r>
            <a:r>
              <a:rPr lang="it-IT" sz="1400" kern="0" dirty="0"/>
              <a:t>- Sez. </a:t>
            </a:r>
            <a:r>
              <a:rPr lang="it-IT" sz="1400" kern="0" dirty="0" err="1"/>
              <a:t>distac</a:t>
            </a:r>
            <a:r>
              <a:rPr lang="it-IT" sz="1400" kern="0" dirty="0"/>
              <a:t>. di </a:t>
            </a:r>
            <a:r>
              <a:rPr lang="it-IT" sz="1400" kern="0" dirty="0" smtClean="0"/>
              <a:t>Taranto, Cagliari </a:t>
            </a:r>
            <a:r>
              <a:rPr lang="it-IT" sz="1400" kern="0" dirty="0"/>
              <a:t>- Sez. </a:t>
            </a:r>
            <a:r>
              <a:rPr lang="it-IT" sz="1400" kern="0" dirty="0" err="1"/>
              <a:t>distac</a:t>
            </a:r>
            <a:r>
              <a:rPr lang="it-IT" sz="1400" kern="0" dirty="0"/>
              <a:t>. di </a:t>
            </a:r>
            <a:r>
              <a:rPr lang="it-IT" sz="1400" kern="0" dirty="0" smtClean="0"/>
              <a:t>Sassari, Messina, Potenza and Perugia</a:t>
            </a:r>
            <a:endParaRPr lang="it-IT" sz="1400" kern="0" dirty="0"/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kern="0" dirty="0" smtClean="0"/>
              <a:t>“Complete the work done in 2013” by cutting a few more offices of first instance</a:t>
            </a:r>
            <a:r>
              <a:rPr lang="en-US" sz="1600" kern="0" dirty="0" smtClean="0"/>
              <a:t>: </a:t>
            </a:r>
            <a:r>
              <a:rPr lang="en-US" sz="1600" kern="0" dirty="0" err="1" smtClean="0"/>
              <a:t>Vietti’s</a:t>
            </a:r>
            <a:r>
              <a:rPr lang="en-US" sz="1600" kern="0" dirty="0" smtClean="0"/>
              <a:t> commission considers not appropriate, in particular, the application of a principle included in the reform of 2013 to leave at least 3 tribunals in each region as it “saved” some very small offices </a:t>
            </a:r>
            <a:r>
              <a:rPr lang="en-US" sz="1600" kern="0" dirty="0"/>
              <a:t>(e.g. Spoleto, </a:t>
            </a:r>
            <a:r>
              <a:rPr lang="en-US" sz="1600" kern="0" dirty="0" err="1"/>
              <a:t>Lagonegro</a:t>
            </a:r>
            <a:r>
              <a:rPr lang="en-US" sz="1600" kern="0" dirty="0"/>
              <a:t>, </a:t>
            </a:r>
            <a:r>
              <a:rPr lang="en-US" sz="1600" kern="0" dirty="0" err="1"/>
              <a:t>Vallo</a:t>
            </a:r>
            <a:r>
              <a:rPr lang="en-US" sz="1600" kern="0" dirty="0"/>
              <a:t> </a:t>
            </a:r>
            <a:r>
              <a:rPr lang="en-US" sz="1600" kern="0" dirty="0" err="1"/>
              <a:t>della</a:t>
            </a:r>
            <a:r>
              <a:rPr lang="en-US" sz="1600" kern="0" dirty="0"/>
              <a:t> Lucania) </a:t>
            </a:r>
            <a:r>
              <a:rPr lang="en-US" sz="1600" kern="0" dirty="0" smtClean="0"/>
              <a:t>while others, even bigger, where closed.</a:t>
            </a:r>
          </a:p>
        </p:txBody>
      </p:sp>
    </p:spTree>
    <p:extLst>
      <p:ext uri="{BB962C8B-B14F-4D97-AF65-F5344CB8AC3E}">
        <p14:creationId xmlns:p14="http://schemas.microsoft.com/office/powerpoint/2010/main" val="3395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158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References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28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3" y="112474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Fabio Bartolomeo for CEPEJ  </a:t>
            </a:r>
            <a:r>
              <a:rPr lang="en-US" i="1" dirty="0" smtClean="0">
                <a:solidFill>
                  <a:srgbClr val="002060"/>
                </a:solidFill>
              </a:rPr>
              <a:t>“Guidelines </a:t>
            </a:r>
            <a:r>
              <a:rPr lang="en-US" i="1" dirty="0">
                <a:solidFill>
                  <a:srgbClr val="002060"/>
                </a:solidFill>
              </a:rPr>
              <a:t>on the Creation of Judicial </a:t>
            </a:r>
            <a:r>
              <a:rPr lang="en-US" i="1" dirty="0" smtClean="0">
                <a:solidFill>
                  <a:srgbClr val="002060"/>
                </a:solidFill>
              </a:rPr>
              <a:t>Maps to </a:t>
            </a:r>
            <a:r>
              <a:rPr lang="en-US" i="1" dirty="0">
                <a:solidFill>
                  <a:srgbClr val="002060"/>
                </a:solidFill>
              </a:rPr>
              <a:t>Support Access to Justice within a Quality Judicial </a:t>
            </a:r>
            <a:r>
              <a:rPr lang="en-US" i="1" dirty="0" smtClean="0">
                <a:solidFill>
                  <a:srgbClr val="002060"/>
                </a:solidFill>
              </a:rPr>
              <a:t>System”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i="1" dirty="0" smtClean="0">
                <a:solidFill>
                  <a:srgbClr val="002060"/>
                </a:solidFill>
              </a:rPr>
              <a:t>2013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Sciences Po Strasbourg Consulting in their </a:t>
            </a:r>
            <a:r>
              <a:rPr lang="en-US" i="1" dirty="0">
                <a:solidFill>
                  <a:srgbClr val="002060"/>
                </a:solidFill>
              </a:rPr>
              <a:t>“Comparative study of the reforms of the judicial maps in </a:t>
            </a:r>
            <a:r>
              <a:rPr lang="en-US" i="1" dirty="0" smtClean="0">
                <a:solidFill>
                  <a:srgbClr val="002060"/>
                </a:solidFill>
              </a:rPr>
              <a:t>Europe”  - 2012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11270" y="4293096"/>
            <a:ext cx="464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fabio.bartolomeo@giustizia.it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asellaDiTesto 3"/>
          <p:cNvSpPr txBox="1">
            <a:spLocks noChangeArrowheads="1"/>
          </p:cNvSpPr>
          <p:nvPr/>
        </p:nvSpPr>
        <p:spPr bwMode="auto">
          <a:xfrm>
            <a:off x="177846" y="260648"/>
            <a:ext cx="4662045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en-GB" altLang="it-IT" dirty="0" smtClean="0"/>
              <a:t>Ministry of Justice and High Council (CSM)</a:t>
            </a:r>
            <a:endParaRPr lang="en-GB" altLang="it-IT" dirty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4294967295"/>
          </p:nvPr>
        </p:nvSpPr>
        <p:spPr>
          <a:xfrm>
            <a:off x="8722493" y="6525344"/>
            <a:ext cx="386011" cy="31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3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0578" y="1268760"/>
            <a:ext cx="443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Key responsibilities of the Ministry of Justice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4595" y="1707773"/>
            <a:ext cx="36003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Courts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Performance monitoring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Administrative staff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Administrative tasks related to both civil and criminal justice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Prisons and probation services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Training of judges (in cooperation with High Council)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1475656" y="4357047"/>
            <a:ext cx="144943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1100" b="1" i="1" dirty="0" err="1" smtClean="0">
                <a:solidFill>
                  <a:srgbClr val="002060"/>
                </a:solidFill>
                <a:latin typeface="Garamond" pitchFamily="18" charset="0"/>
              </a:rPr>
              <a:t>Minister</a:t>
            </a:r>
            <a:r>
              <a:rPr lang="it-IT" altLang="it-IT" sz="1100" b="1" i="1" dirty="0" smtClean="0">
                <a:solidFill>
                  <a:srgbClr val="002060"/>
                </a:solidFill>
                <a:latin typeface="Garamond" pitchFamily="18" charset="0"/>
              </a:rPr>
              <a:t> of </a:t>
            </a:r>
            <a:r>
              <a:rPr lang="it-IT" altLang="it-IT" sz="1100" b="1" i="1" dirty="0" err="1" smtClean="0">
                <a:solidFill>
                  <a:srgbClr val="002060"/>
                </a:solidFill>
                <a:latin typeface="Garamond" pitchFamily="18" charset="0"/>
              </a:rPr>
              <a:t>Justice</a:t>
            </a:r>
            <a:endParaRPr lang="it-IT" altLang="it-IT" sz="1100" b="1" i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ctr" eaLnBrk="1" hangingPunct="1"/>
            <a:r>
              <a:rPr lang="it-IT" altLang="it-IT" sz="1400" b="1" i="1" dirty="0" smtClean="0">
                <a:solidFill>
                  <a:srgbClr val="002060"/>
                </a:solidFill>
                <a:latin typeface="Garamond" pitchFamily="18" charset="0"/>
              </a:rPr>
              <a:t>Andrea Orlando</a:t>
            </a:r>
            <a:endParaRPr lang="it-IT" altLang="it-IT" sz="14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8" y="4816897"/>
            <a:ext cx="1794034" cy="1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716016" y="1268760"/>
            <a:ext cx="388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 responsibilities of the High Council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42782" y="1707773"/>
            <a:ext cx="363329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Guarantee the independence of the judiciary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Hiring of judges and prosecutors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Career and transfer of judges and prosecutors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Disciplinary process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Training of judges (in cooperation with </a:t>
            </a:r>
            <a:r>
              <a:rPr lang="en-GB" sz="1600" dirty="0" err="1" smtClean="0">
                <a:solidFill>
                  <a:srgbClr val="FF0000"/>
                </a:solidFill>
              </a:rPr>
              <a:t>MoJ</a:t>
            </a:r>
            <a:r>
              <a:rPr lang="en-GB" sz="1600" dirty="0" smtClean="0">
                <a:solidFill>
                  <a:srgbClr val="FF0000"/>
                </a:solidFill>
              </a:rPr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179512" y="182983"/>
            <a:ext cx="839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000" b="1"/>
            </a:lvl1pPr>
            <a:extLst/>
          </a:lstStyle>
          <a:p>
            <a:r>
              <a:rPr lang="en-US" dirty="0"/>
              <a:t>A long-trend path of backlog reduction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387609" y="761703"/>
            <a:ext cx="7738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7030A0"/>
                </a:solidFill>
              </a:rPr>
              <a:t>Historical data on pending civil cases shows a downward trend</a:t>
            </a:r>
            <a:r>
              <a:rPr lang="en-GB" b="1" kern="0" dirty="0" smtClean="0">
                <a:solidFill>
                  <a:srgbClr val="7030A0"/>
                </a:solidFill>
              </a:rPr>
              <a:t>: from </a:t>
            </a:r>
            <a:r>
              <a:rPr lang="en-GB" b="1" kern="0" dirty="0">
                <a:solidFill>
                  <a:srgbClr val="7030A0"/>
                </a:solidFill>
              </a:rPr>
              <a:t>almost 6M at the end of 2009 to </a:t>
            </a:r>
            <a:r>
              <a:rPr lang="en-GB" b="1" kern="0" dirty="0" smtClean="0">
                <a:solidFill>
                  <a:srgbClr val="7030A0"/>
                </a:solidFill>
              </a:rPr>
              <a:t>less than 4M as </a:t>
            </a:r>
            <a:r>
              <a:rPr lang="en-GB" b="1" kern="0" dirty="0" err="1" smtClean="0">
                <a:solidFill>
                  <a:srgbClr val="7030A0"/>
                </a:solidFill>
              </a:rPr>
              <a:t>af</a:t>
            </a:r>
            <a:r>
              <a:rPr lang="en-GB" b="1" kern="0" dirty="0" smtClean="0">
                <a:solidFill>
                  <a:srgbClr val="7030A0"/>
                </a:solidFill>
              </a:rPr>
              <a:t> 30 June 2016, civil </a:t>
            </a:r>
            <a:r>
              <a:rPr lang="en-GB" b="1" kern="0" dirty="0">
                <a:solidFill>
                  <a:srgbClr val="7030A0"/>
                </a:solidFill>
              </a:rPr>
              <a:t>justice has shown </a:t>
            </a:r>
            <a:r>
              <a:rPr lang="en-GB" b="1" kern="0" dirty="0" smtClean="0">
                <a:solidFill>
                  <a:srgbClr val="7030A0"/>
                </a:solidFill>
              </a:rPr>
              <a:t>significant </a:t>
            </a:r>
            <a:r>
              <a:rPr lang="en-GB" b="1" kern="0" dirty="0">
                <a:solidFill>
                  <a:srgbClr val="7030A0"/>
                </a:solidFill>
              </a:rPr>
              <a:t>improvement over the past few years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82608" y="227241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600" b="1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BFD4E41-E3DF-4B86-A2BF-F86A96EF6D8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132856"/>
            <a:ext cx="541818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16632"/>
            <a:ext cx="792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Judicial system performance is improving but it is still below international benchmarks</a:t>
            </a:r>
            <a:endParaRPr lang="en-GB" sz="20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78D6403-6EC9-4151-88E5-81607251064E}" type="slidenum">
              <a:rPr lang="it-IT" smtClean="0">
                <a:solidFill>
                  <a:schemeClr val="tx1"/>
                </a:solidFill>
              </a:rPr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6336704" cy="2972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/>
          <a:stretch/>
        </p:blipFill>
        <p:spPr bwMode="auto">
          <a:xfrm>
            <a:off x="7195465" y="1912176"/>
            <a:ext cx="751084" cy="53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20054" t="30247" r="35993"/>
          <a:stretch/>
        </p:blipFill>
        <p:spPr>
          <a:xfrm>
            <a:off x="7236296" y="2780928"/>
            <a:ext cx="720080" cy="790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437112"/>
            <a:ext cx="7452901" cy="1727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7228"/>
            <a:ext cx="792795" cy="90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ccia in giù 9"/>
          <p:cNvSpPr/>
          <p:nvPr/>
        </p:nvSpPr>
        <p:spPr>
          <a:xfrm>
            <a:off x="5004048" y="1677836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8766" y="1471208"/>
            <a:ext cx="331515" cy="22101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5652120" y="5715644"/>
            <a:ext cx="5040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>
            <a:stCxn id="3" idx="3"/>
          </p:cNvCxnSpPr>
          <p:nvPr/>
        </p:nvCxnSpPr>
        <p:spPr>
          <a:xfrm flipH="1">
            <a:off x="5652120" y="5900032"/>
            <a:ext cx="73817" cy="375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831133" y="6263389"/>
            <a:ext cx="316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From 147° on DB15   +36 position in </a:t>
            </a:r>
            <a:r>
              <a:rPr lang="it-IT" sz="1200" b="1" dirty="0" err="1" smtClean="0">
                <a:solidFill>
                  <a:srgbClr val="FF0000"/>
                </a:solidFill>
              </a:rPr>
              <a:t>one</a:t>
            </a:r>
            <a:r>
              <a:rPr lang="it-IT" sz="1200" b="1" dirty="0" smtClean="0">
                <a:solidFill>
                  <a:srgbClr val="FF0000"/>
                </a:solidFill>
              </a:rPr>
              <a:t> </a:t>
            </a:r>
            <a:r>
              <a:rPr lang="it-IT" sz="1200" b="1" dirty="0" err="1" smtClean="0">
                <a:solidFill>
                  <a:srgbClr val="FF0000"/>
                </a:solidFill>
              </a:rPr>
              <a:t>year</a:t>
            </a:r>
            <a:r>
              <a:rPr lang="it-IT" sz="1200" b="1" dirty="0" smtClean="0">
                <a:solidFill>
                  <a:srgbClr val="FF0000"/>
                </a:solidFill>
              </a:rPr>
              <a:t>!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2"/>
          <p:cNvCxnSpPr/>
          <p:nvPr/>
        </p:nvCxnSpPr>
        <p:spPr>
          <a:xfrm>
            <a:off x="3059829" y="1732172"/>
            <a:ext cx="0" cy="4577148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4" name="Rettangolo 4"/>
          <p:cNvSpPr/>
          <p:nvPr/>
        </p:nvSpPr>
        <p:spPr>
          <a:xfrm>
            <a:off x="3059831" y="1844827"/>
            <a:ext cx="2232251" cy="576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2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965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ttangolo 5"/>
          <p:cNvSpPr/>
          <p:nvPr/>
        </p:nvSpPr>
        <p:spPr>
          <a:xfrm>
            <a:off x="3073776" y="3861046"/>
            <a:ext cx="792089" cy="576062"/>
          </a:xfrm>
          <a:prstGeom prst="rect">
            <a:avLst/>
          </a:prstGeom>
          <a:noFill/>
          <a:ln w="25402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490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ttangolo 6"/>
          <p:cNvSpPr/>
          <p:nvPr/>
        </p:nvSpPr>
        <p:spPr>
          <a:xfrm>
            <a:off x="3059834" y="2852936"/>
            <a:ext cx="1584179" cy="576062"/>
          </a:xfrm>
          <a:prstGeom prst="rect">
            <a:avLst/>
          </a:prstGeom>
          <a:solidFill>
            <a:srgbClr val="FFFF99"/>
          </a:solidFill>
          <a:ln w="25402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663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CasellaDiTesto 11"/>
          <p:cNvSpPr txBox="1"/>
          <p:nvPr/>
        </p:nvSpPr>
        <p:spPr>
          <a:xfrm>
            <a:off x="1386668" y="1270724"/>
            <a:ext cx="36364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Average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disposal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time of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civil</a:t>
            </a:r>
            <a:r>
              <a:rPr lang="it-IT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cases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CasellaDiTesto 14"/>
          <p:cNvSpPr txBox="1"/>
          <p:nvPr/>
        </p:nvSpPr>
        <p:spPr>
          <a:xfrm>
            <a:off x="1386668" y="1885038"/>
            <a:ext cx="177609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96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«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poor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performers»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CasellaDiTesto 15"/>
          <p:cNvSpPr txBox="1"/>
          <p:nvPr/>
        </p:nvSpPr>
        <p:spPr>
          <a:xfrm>
            <a:off x="1378061" y="2852843"/>
            <a:ext cx="160976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16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«medium</a:t>
            </a:r>
            <a:r>
              <a:rPr lang="it-IT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it-IT" sz="1400" b="0" i="0" u="none" strike="noStrike" kern="1200" cap="none" spc="0" dirty="0" err="1" smtClean="0">
                <a:solidFill>
                  <a:srgbClr val="000000"/>
                </a:solidFill>
                <a:uFillTx/>
                <a:latin typeface="Calibri"/>
              </a:rPr>
              <a:t>class</a:t>
            </a:r>
            <a:r>
              <a:rPr lang="it-IT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»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CasellaDiTesto 16"/>
          <p:cNvSpPr txBox="1"/>
          <p:nvPr/>
        </p:nvSpPr>
        <p:spPr>
          <a:xfrm>
            <a:off x="1378061" y="3835569"/>
            <a:ext cx="142826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«best in </a:t>
            </a:r>
            <a:r>
              <a:rPr lang="it-IT" sz="1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class</a:t>
            </a:r>
            <a:r>
              <a:rPr lang="it-IT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»</a:t>
            </a:r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CasellaDiTesto 20"/>
          <p:cNvSpPr txBox="1"/>
          <p:nvPr/>
        </p:nvSpPr>
        <p:spPr>
          <a:xfrm>
            <a:off x="179512" y="78935"/>
            <a:ext cx="8208916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Our 27 best-in-class</a:t>
            </a:r>
            <a:r>
              <a:rPr lang="en-GB" sz="18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tribunals perform in line with leading economies so the key problem is to extend the best practices </a:t>
            </a:r>
            <a:r>
              <a:rPr lang="en-GB" b="1" dirty="0" smtClean="0">
                <a:solidFill>
                  <a:srgbClr val="000000"/>
                </a:solidFill>
                <a:latin typeface="Calibri"/>
              </a:rPr>
              <a:t>into the while country</a:t>
            </a:r>
            <a:endParaRPr lang="en-GB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Segnaposto numero diapositiva 4"/>
          <p:cNvSpPr txBox="1"/>
          <p:nvPr/>
        </p:nvSpPr>
        <p:spPr>
          <a:xfrm>
            <a:off x="7001686" y="649287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99A177-D459-4437-92B7-28F5C6C7B379}" type="slidenum">
              <a:rPr sz="1400"/>
              <a:t>6</a:t>
            </a:fld>
            <a:endParaRPr lang="it-IT" sz="105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22" name="CasellaDiTesto 4"/>
          <p:cNvSpPr txBox="1"/>
          <p:nvPr/>
        </p:nvSpPr>
        <p:spPr>
          <a:xfrm>
            <a:off x="3068533" y="5117693"/>
            <a:ext cx="661722" cy="3385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390</a:t>
            </a:r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CasellaDiTesto 4"/>
          <p:cNvSpPr txBox="1"/>
          <p:nvPr/>
        </p:nvSpPr>
        <p:spPr>
          <a:xfrm>
            <a:off x="3068681" y="5534361"/>
            <a:ext cx="769733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429</a:t>
            </a:r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CasellaDiTesto 4"/>
          <p:cNvSpPr txBox="1"/>
          <p:nvPr/>
        </p:nvSpPr>
        <p:spPr>
          <a:xfrm>
            <a:off x="3073776" y="5939401"/>
            <a:ext cx="711375" cy="3385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395</a:t>
            </a:r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CasellaDiTesto 31"/>
          <p:cNvSpPr txBox="1"/>
          <p:nvPr/>
        </p:nvSpPr>
        <p:spPr>
          <a:xfrm>
            <a:off x="2292730" y="512860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Svizzera</a:t>
            </a:r>
          </a:p>
        </p:txBody>
      </p:sp>
      <p:sp>
        <p:nvSpPr>
          <p:cNvPr id="27" name="CasellaDiTesto 31"/>
          <p:cNvSpPr txBox="1"/>
          <p:nvPr/>
        </p:nvSpPr>
        <p:spPr>
          <a:xfrm>
            <a:off x="2119299" y="5534364"/>
            <a:ext cx="936107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Germania</a:t>
            </a:r>
          </a:p>
        </p:txBody>
      </p:sp>
      <p:sp>
        <p:nvSpPr>
          <p:cNvPr id="28" name="CasellaDiTesto 31"/>
          <p:cNvSpPr txBox="1"/>
          <p:nvPr/>
        </p:nvSpPr>
        <p:spPr>
          <a:xfrm>
            <a:off x="2356354" y="5962056"/>
            <a:ext cx="65645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Francia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95538" y="1844829"/>
            <a:ext cx="576064" cy="2442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95538" y="4725148"/>
            <a:ext cx="576064" cy="15841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170404" y="2841395"/>
            <a:ext cx="9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Italia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5536" y="4797152"/>
            <a:ext cx="57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Benchmark World </a:t>
            </a:r>
            <a:r>
              <a:rPr lang="it-IT" sz="1000" b="1" dirty="0" err="1" smtClean="0"/>
              <a:t>Bank</a:t>
            </a:r>
            <a:endParaRPr lang="it-IT" sz="1000" b="1" dirty="0"/>
          </a:p>
        </p:txBody>
      </p:sp>
      <p:sp>
        <p:nvSpPr>
          <p:cNvPr id="12" name="Rettangolo 11"/>
          <p:cNvSpPr/>
          <p:nvPr/>
        </p:nvSpPr>
        <p:spPr>
          <a:xfrm>
            <a:off x="3059833" y="4725144"/>
            <a:ext cx="136815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636*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87488" y="4653140"/>
            <a:ext cx="77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Average</a:t>
            </a:r>
            <a:r>
              <a:rPr lang="it-IT" sz="1200" dirty="0" smtClean="0"/>
              <a:t> (</a:t>
            </a:r>
            <a:r>
              <a:rPr lang="it-IT" sz="1200" dirty="0" err="1" smtClean="0"/>
              <a:t>ww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pic>
        <p:nvPicPr>
          <p:cNvPr id="30" name="Immagin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17453" b="10600"/>
          <a:stretch>
            <a:fillRect/>
          </a:stretch>
        </p:blipFill>
        <p:spPr bwMode="auto">
          <a:xfrm>
            <a:off x="5142112" y="1560837"/>
            <a:ext cx="3413756" cy="39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4427985" y="6492875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(*) not a proper statistical average 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2534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4083768"/>
            <a:ext cx="7239000" cy="53340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/>
              <a:t>The </a:t>
            </a:r>
            <a:r>
              <a:rPr lang="it-IT" sz="2400" b="1" dirty="0" err="1" smtClean="0"/>
              <a:t>judicial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map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review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italy</a:t>
            </a:r>
            <a:r>
              <a:rPr lang="it-IT" sz="2400" b="1" dirty="0" smtClean="0"/>
              <a:t> of 2013</a:t>
            </a:r>
            <a:endParaRPr lang="it-IT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6642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26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987824" cy="43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4"/>
          <p:cNvSpPr>
            <a:spLocks noGrp="1"/>
          </p:cNvSpPr>
          <p:nvPr>
            <p:ph sz="quarter" idx="15"/>
          </p:nvPr>
        </p:nvSpPr>
        <p:spPr>
          <a:xfrm>
            <a:off x="467544" y="1268760"/>
            <a:ext cx="4680520" cy="4774704"/>
          </a:xfrm>
          <a:noFill/>
        </p:spPr>
        <p:txBody>
          <a:bodyPr>
            <a:noAutofit/>
          </a:bodyPr>
          <a:lstStyle/>
          <a:p>
            <a:pPr marL="355600" indent="-3556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Previous judicial map had no significant changes since the Italian State unification, back in 1861.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The logic along the history was primarily  that to introduce new offices and branches without an organic plan. </a:t>
            </a:r>
          </a:p>
          <a:p>
            <a:pPr marL="355600" indent="-3556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Too fragmented and inconsistent judicial map: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 total of more than 2.000 offices, one of the highest number in Europe in terms of both, absolute value and population per-capita indicators. </a:t>
            </a:r>
          </a:p>
          <a:p>
            <a:pPr marL="355600" indent="-3556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63 tribunals had less than 15 judges each,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creating serious problems to office productivity, even  in cases of few vacancies and leaves of absence (e.g. 3 judges missing in such offices would mean</a:t>
            </a:r>
            <a:br>
              <a:rPr lang="en-GB" sz="1400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Arial" pitchFamily="34" charset="0"/>
                <a:cs typeface="Arial" pitchFamily="34" charset="0"/>
              </a:rPr>
              <a:t>-20% in headcount).</a:t>
            </a:r>
          </a:p>
          <a:p>
            <a:pPr marL="355600" indent="-3556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Italy had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220 offices (</a:t>
            </a:r>
            <a:r>
              <a:rPr lang="en-GB" sz="1400" b="1" i="1" dirty="0" err="1" smtClean="0">
                <a:latin typeface="Arial" pitchFamily="34" charset="0"/>
                <a:cs typeface="Arial" pitchFamily="34" charset="0"/>
              </a:rPr>
              <a:t>sezioni</a:t>
            </a:r>
            <a:r>
              <a:rPr lang="en-GB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i="1" dirty="0" err="1" smtClean="0">
                <a:latin typeface="Arial" pitchFamily="34" charset="0"/>
                <a:cs typeface="Arial" pitchFamily="34" charset="0"/>
              </a:rPr>
              <a:t>distaccate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) with an average of 2,5 judges each.</a:t>
            </a:r>
          </a:p>
          <a:p>
            <a:pPr marL="355600" indent="-355600" algn="just">
              <a:spcBef>
                <a:spcPts val="0"/>
              </a:spcBef>
              <a:spcAft>
                <a:spcPts val="1200"/>
              </a:spcAft>
              <a:buSzPct val="134000"/>
              <a:buFont typeface="Wingdings" pitchFamily="2" charset="2"/>
              <a:buChar char="Ø"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55 smallest tribunals (one third of the total 165) served only 10% of Italian population.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gnaposto numero diapositiva 8"/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5975D8-9B15-4EA3-9675-0F583395C171}" type="slidenum">
              <a:rPr lang="en-GB" sz="12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8</a:t>
            </a:fld>
            <a:endParaRPr lang="en-GB" sz="1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04664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did we start from…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8"/>
          <p:cNvSpPr>
            <a:spLocks noGrp="1"/>
          </p:cNvSpPr>
          <p:nvPr>
            <p:ph type="sldNum" sz="quarter" idx="17"/>
          </p:nvPr>
        </p:nvSpPr>
        <p:spPr>
          <a:xfrm>
            <a:off x="8117904" y="6580584"/>
            <a:ext cx="9906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82113E-196B-4B26-B375-6CF74488C653}" type="slidenum">
              <a:rPr lang="it-IT" sz="1100" smtClean="0">
                <a:solidFill>
                  <a:schemeClr val="bg1"/>
                </a:solidFill>
                <a:latin typeface="Arial Black" pitchFamily="34" charset="0"/>
              </a:rPr>
              <a:pPr eaLnBrk="1" hangingPunct="1">
                <a:defRPr/>
              </a:pPr>
              <a:t>9</a:t>
            </a:fld>
            <a:endParaRPr lang="it-IT" sz="11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700304" cy="16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2" y="293747"/>
            <a:ext cx="8167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… and what is the global context in which we are living today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1484784"/>
            <a:ext cx="48965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 b="1" dirty="0" smtClean="0"/>
              <a:t>We live in times of permanent and profound changes</a:t>
            </a:r>
            <a:r>
              <a:rPr lang="en-GB" sz="1600" dirty="0" smtClean="0"/>
              <a:t>. The creation of new infrastructures makes </a:t>
            </a:r>
            <a:r>
              <a:rPr lang="en-GB" sz="1600" b="1" dirty="0" smtClean="0"/>
              <a:t>certain places more accessible than in the past</a:t>
            </a:r>
            <a:r>
              <a:rPr lang="en-GB" sz="1600" dirty="0" smtClean="0"/>
              <a:t>; the development of modern means of transport makes it </a:t>
            </a:r>
            <a:r>
              <a:rPr lang="en-GB" sz="1600" b="1" dirty="0" smtClean="0"/>
              <a:t>faster and easier to travel</a:t>
            </a:r>
            <a:r>
              <a:rPr lang="en-GB" sz="1600" dirty="0" smtClean="0"/>
              <a:t>; </a:t>
            </a:r>
            <a:r>
              <a:rPr lang="en-GB" sz="1600" b="1" dirty="0" smtClean="0"/>
              <a:t>technology has changed the way we work </a:t>
            </a:r>
            <a:r>
              <a:rPr lang="en-GB" sz="1600" dirty="0" smtClean="0"/>
              <a:t>and the modes of interaction between individuals, businesses and the</a:t>
            </a:r>
            <a:br>
              <a:rPr lang="en-GB" sz="1600" dirty="0" smtClean="0"/>
            </a:br>
            <a:r>
              <a:rPr lang="en-GB" sz="1600" dirty="0" smtClean="0"/>
              <a:t>public administration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 b="1" dirty="0" smtClean="0"/>
              <a:t>Global economic crisis is forcing </a:t>
            </a:r>
            <a:r>
              <a:rPr lang="en-GB" sz="1600" dirty="0" smtClean="0"/>
              <a:t>production processes, whether private or public, aimed at </a:t>
            </a:r>
            <a:r>
              <a:rPr lang="en-GB" sz="1600" b="1" dirty="0" smtClean="0"/>
              <a:t>the rationalisation of assets, at the reduction of costs </a:t>
            </a:r>
            <a:r>
              <a:rPr lang="en-GB" sz="1600" dirty="0" smtClean="0"/>
              <a:t>and at the increase of efficiency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1600" dirty="0" smtClean="0"/>
              <a:t> </a:t>
            </a:r>
            <a:r>
              <a:rPr lang="en-GB" sz="1600" b="1" dirty="0" smtClean="0"/>
              <a:t>The administration of justice is part of this context</a:t>
            </a:r>
            <a:r>
              <a:rPr lang="en-GB" sz="1600" dirty="0" smtClean="0"/>
              <a:t>,</a:t>
            </a:r>
            <a:br>
              <a:rPr lang="en-GB" sz="1600" dirty="0" smtClean="0"/>
            </a:br>
            <a:r>
              <a:rPr lang="en-GB" sz="1600" dirty="0" smtClean="0"/>
              <a:t>as a consequence, it is in the process of reviewing its organisation in a way to optimise asset allocation and </a:t>
            </a:r>
            <a:r>
              <a:rPr lang="en-GB" sz="1600" b="1" dirty="0" smtClean="0"/>
              <a:t>increase efficiency without losing attention to the quality of both the service provided and the judgments</a:t>
            </a:r>
          </a:p>
        </p:txBody>
      </p:sp>
    </p:spTree>
    <p:extLst>
      <p:ext uri="{BB962C8B-B14F-4D97-AF65-F5344CB8AC3E}">
        <p14:creationId xmlns:p14="http://schemas.microsoft.com/office/powerpoint/2010/main" val="1170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petto illustrativ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2154</Words>
  <Application>Microsoft Office PowerPoint</Application>
  <PresentationFormat>Presentazione su schermo (4:3)</PresentationFormat>
  <Paragraphs>358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Rounded MT Bold</vt:lpstr>
      <vt:lpstr>Calibri</vt:lpstr>
      <vt:lpstr>Garamond</vt:lpstr>
      <vt:lpstr>Times New Roman</vt:lpstr>
      <vt:lpstr>Wingdings</vt:lpstr>
      <vt:lpstr>Prospetto illustrativo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judicial map review in italy of 2013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How to measure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2012-12-04T11:17:35Z</dcterms:created>
  <dcterms:modified xsi:type="dcterms:W3CDTF">2016-11-22T08:56:50Z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